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1" r:id="rId2"/>
    <p:sldId id="256" r:id="rId3"/>
    <p:sldId id="257" r:id="rId4"/>
    <p:sldId id="258" r:id="rId5"/>
    <p:sldId id="263" r:id="rId6"/>
    <p:sldId id="259" r:id="rId7"/>
    <p:sldId id="260" r:id="rId8"/>
    <p:sldId id="262"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974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6138BE-613E-4892-8551-FFE8A6DB302A}" type="datetimeFigureOut">
              <a:rPr lang="en-US" smtClean="0"/>
              <a:pPr/>
              <a:t>3/20/2010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D2DFD7-499F-4338-A5BB-44D35168666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D2DFD7-499F-4338-A5BB-44D35168666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D2DFD7-499F-4338-A5BB-44D351686661}"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Who is Kim </a:t>
            </a:r>
            <a:r>
              <a:rPr lang="en-US" dirty="0" err="1" smtClean="0"/>
              <a:t>Fernandes</a:t>
            </a:r>
            <a:r>
              <a:rPr lang="en-US" dirty="0" smtClean="0"/>
              <a:t>?  She is an award winning children’s author, illustrator,</a:t>
            </a:r>
            <a:r>
              <a:rPr lang="en-US" baseline="0" dirty="0" smtClean="0"/>
              <a:t> and artist who lives and works in southern Ontario.</a:t>
            </a:r>
            <a:endParaRPr lang="en-US" dirty="0"/>
          </a:p>
        </p:txBody>
      </p:sp>
      <p:sp>
        <p:nvSpPr>
          <p:cNvPr id="4" name="Slide Number Placeholder 3"/>
          <p:cNvSpPr>
            <a:spLocks noGrp="1"/>
          </p:cNvSpPr>
          <p:nvPr>
            <p:ph type="sldNum" sz="quarter" idx="10"/>
          </p:nvPr>
        </p:nvSpPr>
        <p:spPr/>
        <p:txBody>
          <a:bodyPr/>
          <a:lstStyle/>
          <a:p>
            <a:fld id="{59D2DFD7-499F-4338-A5BB-44D35168666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Kim </a:t>
            </a:r>
            <a:r>
              <a:rPr lang="en-US" dirty="0" err="1" smtClean="0"/>
              <a:t>Fernandes</a:t>
            </a:r>
            <a:r>
              <a:rPr lang="en-US" baseline="0" dirty="0" smtClean="0"/>
              <a:t> was born September 4, 1970 in Long Island, New York.  She grew up in a very artistic family.  Her mother Eugenie was an author and illustrator responsible for more than 80 children’s books, while her father, Henry, worked as a graphic artist and animator.  Even Kim’s grandfather, Craig </a:t>
            </a:r>
            <a:r>
              <a:rPr lang="en-US" baseline="0" dirty="0" err="1" smtClean="0"/>
              <a:t>Flessel</a:t>
            </a:r>
            <a:r>
              <a:rPr lang="en-US" baseline="0" dirty="0" smtClean="0"/>
              <a:t>, was a founding artist of DC Comics.  As a child, Kim and her brother Matthew were encouraged to explore their artistic abilities.</a:t>
            </a:r>
          </a:p>
          <a:p>
            <a:endParaRPr lang="en-US" baseline="0" dirty="0" smtClean="0"/>
          </a:p>
          <a:p>
            <a:r>
              <a:rPr lang="en-US" baseline="0" dirty="0" smtClean="0"/>
              <a:t>In 1974, when Kim was 4 years old, she and her family moved to Toronto, but every summer she would return to Long Island to visit her grandmother.  It’s no surprise that her first work, published in 1990, was called </a:t>
            </a:r>
            <a:r>
              <a:rPr lang="en-US" i="1" baseline="0" dirty="0" smtClean="0"/>
              <a:t>Visiting Granny</a:t>
            </a:r>
            <a:r>
              <a:rPr lang="en-US" i="0" baseline="0" dirty="0" smtClean="0"/>
              <a:t>.  Though this first book began as a high school project, it was actually published while Kim was attending the Ontario College of Art.  It would be the first of many books to come.</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59D2DFD7-499F-4338-A5BB-44D35168666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a:t>
            </a:r>
            <a:r>
              <a:rPr lang="en-US" i="1" dirty="0" smtClean="0"/>
              <a:t>Visiting</a:t>
            </a:r>
            <a:r>
              <a:rPr lang="en-US" i="1" baseline="0" dirty="0" smtClean="0"/>
              <a:t> Granny</a:t>
            </a:r>
            <a:r>
              <a:rPr lang="en-US" i="0" baseline="0" dirty="0" smtClean="0"/>
              <a:t> was published by </a:t>
            </a:r>
            <a:r>
              <a:rPr lang="en-US" i="0" baseline="0" dirty="0" err="1" smtClean="0"/>
              <a:t>Annick</a:t>
            </a:r>
            <a:r>
              <a:rPr lang="en-US" i="0" baseline="0" dirty="0" smtClean="0"/>
              <a:t> Press in 1990, Kim’s career began to really take off.  She was already well-known by </a:t>
            </a:r>
            <a:r>
              <a:rPr lang="en-US" i="0" baseline="0" dirty="0" err="1" smtClean="0"/>
              <a:t>Annick</a:t>
            </a:r>
            <a:r>
              <a:rPr lang="en-US" i="0" baseline="0" dirty="0" smtClean="0"/>
              <a:t> Press and Kids Can Press, from tagging along on her mother’s meetings as a child.  These publishers would become the primary institutions to publish her work.  As you can see, in addition to writing and illustrating her own stories, Kim also collaborates with other Canadian authors, especially her mom.</a:t>
            </a:r>
            <a:endParaRPr lang="en-US" dirty="0"/>
          </a:p>
        </p:txBody>
      </p:sp>
      <p:sp>
        <p:nvSpPr>
          <p:cNvPr id="4" name="Slide Number Placeholder 3"/>
          <p:cNvSpPr>
            <a:spLocks noGrp="1"/>
          </p:cNvSpPr>
          <p:nvPr>
            <p:ph type="sldNum" sz="quarter" idx="10"/>
          </p:nvPr>
        </p:nvSpPr>
        <p:spPr/>
        <p:txBody>
          <a:bodyPr/>
          <a:lstStyle/>
          <a:p>
            <a:fld id="{59D2DFD7-499F-4338-A5BB-44D35168666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Over the course of</a:t>
            </a:r>
            <a:r>
              <a:rPr lang="en-US" baseline="0" dirty="0" smtClean="0"/>
              <a:t> her career, Kim </a:t>
            </a:r>
            <a:r>
              <a:rPr lang="en-US" baseline="0" dirty="0" err="1" smtClean="0"/>
              <a:t>Fernandes</a:t>
            </a:r>
            <a:r>
              <a:rPr lang="en-US" baseline="0" dirty="0" smtClean="0"/>
              <a:t> has won numerous awards including the prestigious </a:t>
            </a:r>
            <a:r>
              <a:rPr lang="en-US" baseline="0" dirty="0" err="1" smtClean="0"/>
              <a:t>Libris</a:t>
            </a:r>
            <a:r>
              <a:rPr lang="en-US" baseline="0" dirty="0" smtClean="0"/>
              <a:t> Award for Children’s Illustrator of the Year, an honor that she shares with her inspiration, Barbara Reid, who took home the award most recently in 2007.  </a:t>
            </a:r>
          </a:p>
          <a:p>
            <a:endParaRPr lang="en-US" baseline="0" dirty="0" smtClean="0"/>
          </a:p>
          <a:p>
            <a:r>
              <a:rPr lang="en-US" baseline="0" dirty="0" smtClean="0"/>
              <a:t>Outside of her professional life, Kim is married with one daughter and two cats.  As previously mentioned, she lives in southern Ontario and works out of a small room in her home.</a:t>
            </a:r>
            <a:endParaRPr lang="en-US" dirty="0"/>
          </a:p>
        </p:txBody>
      </p:sp>
      <p:sp>
        <p:nvSpPr>
          <p:cNvPr id="4" name="Slide Number Placeholder 3"/>
          <p:cNvSpPr>
            <a:spLocks noGrp="1"/>
          </p:cNvSpPr>
          <p:nvPr>
            <p:ph type="sldNum" sz="quarter" idx="10"/>
          </p:nvPr>
        </p:nvSpPr>
        <p:spPr/>
        <p:txBody>
          <a:bodyPr/>
          <a:lstStyle/>
          <a:p>
            <a:fld id="{59D2DFD7-499F-4338-A5BB-44D35168666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Kim </a:t>
            </a:r>
            <a:r>
              <a:rPr lang="en-US" dirty="0" err="1" smtClean="0"/>
              <a:t>Fernandes</a:t>
            </a:r>
            <a:r>
              <a:rPr lang="en-US" dirty="0" smtClean="0"/>
              <a:t> is</a:t>
            </a:r>
            <a:r>
              <a:rPr lang="en-US" baseline="0" dirty="0" smtClean="0"/>
              <a:t> best known for her 3-dimensional illustrations made out of a </a:t>
            </a:r>
            <a:r>
              <a:rPr lang="en-US" baseline="0" dirty="0" err="1" smtClean="0"/>
              <a:t>plasticine</a:t>
            </a:r>
            <a:r>
              <a:rPr lang="en-US" baseline="0" dirty="0" smtClean="0"/>
              <a:t>-like clay called </a:t>
            </a:r>
            <a:r>
              <a:rPr lang="en-US" baseline="0" dirty="0" err="1" smtClean="0"/>
              <a:t>Fimo</a:t>
            </a:r>
            <a:r>
              <a:rPr lang="en-US" baseline="0" dirty="0" smtClean="0"/>
              <a:t> that hardens when baked in the oven.  Kim cites </a:t>
            </a:r>
            <a:r>
              <a:rPr lang="en-US" baseline="0" dirty="0" err="1" smtClean="0"/>
              <a:t>plasticine</a:t>
            </a:r>
            <a:r>
              <a:rPr lang="en-US" baseline="0" dirty="0" smtClean="0"/>
              <a:t> illustrator Barbara Reid as a strong influence in her development as an illustrator.  In fact, during her early career, Kim was hesitant of working in clay for fear of being called a copy-cat.  She overcame this fear by reminding herself that clay is an artistic medium, just like any other, so why shouldn’t she use it for illustrations? </a:t>
            </a:r>
          </a:p>
          <a:p>
            <a:endParaRPr lang="en-US" baseline="0" dirty="0" smtClean="0"/>
          </a:p>
          <a:p>
            <a:r>
              <a:rPr lang="en-US" baseline="0" dirty="0" smtClean="0"/>
              <a:t>When asked about her process, Kim says that she first likes to visit the library to get lots of visual references for the illustration she is thinking about.  Then she likes to create the layout for an illustration in her minds, just before she goes to sleep.  Next she creates line drawings for approval by her editor.  These drawings are usually created on tracing paper.  When the drawings have been approved, she builds the 3-dimensional clay illustrations on top of the drawings before they are photographed for use in </a:t>
            </a:r>
            <a:r>
              <a:rPr lang="en-US" baseline="0" smtClean="0"/>
              <a:t>the books.</a:t>
            </a:r>
            <a:endParaRPr lang="en-US" dirty="0"/>
          </a:p>
        </p:txBody>
      </p:sp>
      <p:sp>
        <p:nvSpPr>
          <p:cNvPr id="4" name="Slide Number Placeholder 3"/>
          <p:cNvSpPr>
            <a:spLocks noGrp="1"/>
          </p:cNvSpPr>
          <p:nvPr>
            <p:ph type="sldNum" sz="quarter" idx="10"/>
          </p:nvPr>
        </p:nvSpPr>
        <p:spPr/>
        <p:txBody>
          <a:bodyPr/>
          <a:lstStyle/>
          <a:p>
            <a:fld id="{59D2DFD7-499F-4338-A5BB-44D35168666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easy to see the evolution of Kim’s art when one compares her early work to her later work.  This cover from </a:t>
            </a:r>
            <a:r>
              <a:rPr lang="en-US" i="1" dirty="0" err="1" smtClean="0"/>
              <a:t>Zebo</a:t>
            </a:r>
            <a:r>
              <a:rPr lang="en-US" i="1" baseline="0" dirty="0" smtClean="0"/>
              <a:t> and the Dirty Planet</a:t>
            </a:r>
            <a:r>
              <a:rPr lang="en-US" i="0" baseline="0" dirty="0" smtClean="0"/>
              <a:t>, published in 1991, while still detailed and colorful is fairly simple and plain.  In fact, a Toronto Star article reviewing </a:t>
            </a:r>
            <a:r>
              <a:rPr lang="en-US" i="1" baseline="0" dirty="0" smtClean="0"/>
              <a:t>Little Toby and the Big Hair</a:t>
            </a:r>
            <a:r>
              <a:rPr lang="en-US" i="0" baseline="0" dirty="0" smtClean="0"/>
              <a:t>, published in 1997, compares </a:t>
            </a:r>
            <a:r>
              <a:rPr lang="en-US" i="1" baseline="0" dirty="0" err="1" smtClean="0"/>
              <a:t>Zebo</a:t>
            </a:r>
            <a:r>
              <a:rPr lang="en-US" i="0" baseline="0" dirty="0" smtClean="0"/>
              <a:t> to </a:t>
            </a:r>
            <a:r>
              <a:rPr lang="en-US" i="1" baseline="0" dirty="0" smtClean="0"/>
              <a:t>Toby</a:t>
            </a:r>
            <a:r>
              <a:rPr lang="en-US" i="0" baseline="0" dirty="0" smtClean="0"/>
              <a:t> in order to comment on the evolution of Kim’s technique, even then.  Describing the ways in which she has matured as an artist; adding stitching to clothing, more petals to flowers, and more depth to nearly everything.  When one considers this cover from </a:t>
            </a:r>
            <a:r>
              <a:rPr lang="en-US" i="1" baseline="0" dirty="0" smtClean="0"/>
              <a:t>Big Week for Little Mouse</a:t>
            </a:r>
            <a:r>
              <a:rPr lang="en-US" i="0" baseline="0" dirty="0" smtClean="0"/>
              <a:t>, published in 2005, this maturity becomes apparent.  The dramatic increase in the number of details and colors used creates a much more vivid image.  Though Kim is apparent in both images, it is easy to see the way her artistic ability has evolved as she has become a more mature and widely known artist.</a:t>
            </a:r>
            <a:endParaRPr lang="en-US" dirty="0"/>
          </a:p>
        </p:txBody>
      </p:sp>
      <p:sp>
        <p:nvSpPr>
          <p:cNvPr id="4" name="Slide Number Placeholder 3"/>
          <p:cNvSpPr>
            <a:spLocks noGrp="1"/>
          </p:cNvSpPr>
          <p:nvPr>
            <p:ph type="sldNum" sz="quarter" idx="10"/>
          </p:nvPr>
        </p:nvSpPr>
        <p:spPr/>
        <p:txBody>
          <a:bodyPr/>
          <a:lstStyle/>
          <a:p>
            <a:fld id="{59D2DFD7-499F-4338-A5BB-44D35168666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my personal reaction to Kim’s work, I chose to use the first piece of her artwork</a:t>
            </a:r>
            <a:r>
              <a:rPr lang="en-US" baseline="0" dirty="0" smtClean="0"/>
              <a:t> that I saw in person, the cover for </a:t>
            </a:r>
            <a:r>
              <a:rPr lang="en-US" i="1" baseline="0" dirty="0" smtClean="0"/>
              <a:t>Busy Little Mouse</a:t>
            </a:r>
            <a:r>
              <a:rPr lang="en-US" i="0" baseline="0" dirty="0" smtClean="0"/>
              <a:t>, published in 2002.  The first thing I notice is that the image is vibrant, full of depth and motion.  The use of clay is apparent and wonderful, giving the impression that one could reach into the cover and actually pick up little mouse!</a:t>
            </a:r>
          </a:p>
          <a:p>
            <a:endParaRPr lang="en-US" i="0" baseline="0" dirty="0" smtClean="0"/>
          </a:p>
          <a:p>
            <a:r>
              <a:rPr lang="en-US" i="0" baseline="0" dirty="0" smtClean="0"/>
              <a:t>The next thing I notice is the use of color.  The yellow dandelions in the foreground, the red barn in the back, the blue bandana on Little Mouse’s neck.  My eye is drawn all over the page absorbing the various elements.  The texture of the dirt, the little red ladybug, I don’t want to miss a single thing.</a:t>
            </a:r>
          </a:p>
          <a:p>
            <a:endParaRPr lang="en-US" i="0" baseline="0" dirty="0" smtClean="0"/>
          </a:p>
          <a:p>
            <a:r>
              <a:rPr lang="en-US" i="0" baseline="0" dirty="0" smtClean="0"/>
              <a:t>Both the vibrant details and bright colors make the cover inviting.  Who is Little Mouse?  What is he so busy with?  I don’t know, but I sure want to!</a:t>
            </a:r>
          </a:p>
          <a:p>
            <a:endParaRPr lang="en-US" i="0" baseline="0" dirty="0" smtClean="0"/>
          </a:p>
          <a:p>
            <a:r>
              <a:rPr lang="en-US" i="0" baseline="0" dirty="0" smtClean="0"/>
              <a:t>The final thing I notice is that this cover is just plain fun!  If I were a little kid I would probably be intrigued by the fact that this cover’s illustrations don’t look like most of the other books I’ve read.  As an adult, the illustrations gave me a strong desire to play with clay, hence the opening slide.  This image alone says to me that Kim </a:t>
            </a:r>
            <a:r>
              <a:rPr lang="en-US" i="0" baseline="0" dirty="0" err="1" smtClean="0"/>
              <a:t>Fernandes’s</a:t>
            </a:r>
            <a:r>
              <a:rPr lang="en-US" i="0" baseline="0" dirty="0" smtClean="0"/>
              <a:t> acclaim is well-deserved.  She is a brilliant illustrator and artist who will hopefully continue her work for many years to come. </a:t>
            </a:r>
            <a:endParaRPr lang="en-US" dirty="0"/>
          </a:p>
        </p:txBody>
      </p:sp>
      <p:sp>
        <p:nvSpPr>
          <p:cNvPr id="4" name="Slide Number Placeholder 3"/>
          <p:cNvSpPr>
            <a:spLocks noGrp="1"/>
          </p:cNvSpPr>
          <p:nvPr>
            <p:ph type="sldNum" sz="quarter" idx="10"/>
          </p:nvPr>
        </p:nvSpPr>
        <p:spPr/>
        <p:txBody>
          <a:bodyPr/>
          <a:lstStyle/>
          <a:p>
            <a:fld id="{59D2DFD7-499F-4338-A5BB-44D35168666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D2DFD7-499F-4338-A5BB-44D35168666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4E1FDC4-D201-4F74-A124-AB20EF03C4EF}" type="datetimeFigureOut">
              <a:rPr lang="en-US" smtClean="0"/>
              <a:pPr/>
              <a:t>3/20/2010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E1FDC4-D201-4F74-A124-AB20EF03C4EF}" type="datetimeFigureOut">
              <a:rPr lang="en-US" smtClean="0"/>
              <a:pPr/>
              <a:t>3/20/2010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E1FDC4-D201-4F74-A124-AB20EF03C4EF}" type="datetimeFigureOut">
              <a:rPr lang="en-US" smtClean="0"/>
              <a:pPr/>
              <a:t>3/20/2010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E1FDC4-D201-4F74-A124-AB20EF03C4EF}" type="datetimeFigureOut">
              <a:rPr lang="en-US" smtClean="0"/>
              <a:pPr/>
              <a:t>3/20/2010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E1FDC4-D201-4F74-A124-AB20EF03C4EF}" type="datetimeFigureOut">
              <a:rPr lang="en-US" smtClean="0"/>
              <a:pPr/>
              <a:t>3/20/2010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E1FDC4-D201-4F74-A124-AB20EF03C4EF}" type="datetimeFigureOut">
              <a:rPr lang="en-US" smtClean="0"/>
              <a:pPr/>
              <a:t>3/20/2010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E1FDC4-D201-4F74-A124-AB20EF03C4EF}" type="datetimeFigureOut">
              <a:rPr lang="en-US" smtClean="0"/>
              <a:pPr/>
              <a:t>3/20/2010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E1FDC4-D201-4F74-A124-AB20EF03C4EF}" type="datetimeFigureOut">
              <a:rPr lang="en-US" smtClean="0"/>
              <a:pPr/>
              <a:t>3/20/2010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E1FDC4-D201-4F74-A124-AB20EF03C4EF}" type="datetimeFigureOut">
              <a:rPr lang="en-US" smtClean="0"/>
              <a:pPr/>
              <a:t>3/20/2010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E1FDC4-D201-4F74-A124-AB20EF03C4EF}" type="datetimeFigureOut">
              <a:rPr lang="en-US" smtClean="0"/>
              <a:pPr/>
              <a:t>3/20/2010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E1FDC4-D201-4F74-A124-AB20EF03C4EF}" type="datetimeFigureOut">
              <a:rPr lang="en-US" smtClean="0"/>
              <a:pPr/>
              <a:t>3/20/2010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E1FDC4-D201-4F74-A124-AB20EF03C4EF}" type="datetimeFigureOut">
              <a:rPr lang="en-US" smtClean="0"/>
              <a:pPr/>
              <a:t>3/20/2010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7A2853-F964-4F1C-8816-A6BB9C68137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audio" Target="file:///C:\Users\Heather\Music\03%20-%20Sans%20Toi%20(version%20Piano).wav" TargetMode="External"/><Relationship Id="rId5" Type="http://schemas.openxmlformats.org/officeDocument/2006/relationships/image" Target="../media/image2.jpe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audio" Target="file:///C:\Users\Heather\Music\Fernandes_Slide_2.wav" TargetMode="Externa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audio" Target="file:///C:\Users\Heather\Music\Fernandes_Slide_3.wav" TargetMode="Externa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audio" Target="file:///C:\Users\Heather\Music\Fernandes_Slide_4.wav" TargetMode="External"/><Relationship Id="rId5" Type="http://schemas.openxmlformats.org/officeDocument/2006/relationships/image" Target="../media/image10.jpe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audio" Target="file:///C:\Users\Heather\Music\Fernandes_Slide_5_2.wav" TargetMode="Externa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6.xml"/><Relationship Id="rId7" Type="http://schemas.openxmlformats.org/officeDocument/2006/relationships/image" Target="../media/image15.png"/><Relationship Id="rId2" Type="http://schemas.openxmlformats.org/officeDocument/2006/relationships/slideLayout" Target="../slideLayouts/slideLayout7.xml"/><Relationship Id="rId1" Type="http://schemas.openxmlformats.org/officeDocument/2006/relationships/audio" Target="file:///C:\Users\Heather\Music\Fernandes_Slide_6.wav" TargetMode="Externa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hyperlink" Target="http://shop.clayprincess.com.au/eshop/index.php?cPath=5_88" TargetMode="Externa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audio" Target="file:///C:\Users\Heather\Music\Fernandes_Slide_7.wav" TargetMode="Externa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audio" Target="file:///C:\Users\Heather\Music\Fernandes_Slide_8.wav" TargetMode="External"/><Relationship Id="rId5" Type="http://schemas.openxmlformats.org/officeDocument/2006/relationships/image" Target="../media/image20.pn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audio" Target="file:///C:\Users\Heather\Music\01%20-%20Piano%20jams.wav" TargetMode="Externa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pic>
        <p:nvPicPr>
          <p:cNvPr id="5" name="03 - Sans Toi (version Piano).wav">
            <a:hlinkClick r:id="" action="ppaction://media"/>
          </p:cNvPr>
          <p:cNvPicPr>
            <a:picLocks noRot="1" noChangeAspect="1"/>
          </p:cNvPicPr>
          <p:nvPr>
            <a:audioFile r:link="rId1"/>
          </p:nvPr>
        </p:nvPicPr>
        <p:blipFill>
          <a:blip r:embed="rId4" cstate="print"/>
          <a:stretch>
            <a:fillRect/>
          </a:stretch>
        </p:blipFill>
        <p:spPr>
          <a:xfrm>
            <a:off x="4419600" y="3276600"/>
            <a:ext cx="304800" cy="304800"/>
          </a:xfrm>
          <a:prstGeom prst="rect">
            <a:avLst/>
          </a:prstGeom>
        </p:spPr>
      </p:pic>
      <p:pic>
        <p:nvPicPr>
          <p:cNvPr id="2" name="Picture 1" descr="Heather's Camera 039_2.jpg"/>
          <p:cNvPicPr>
            <a:picLocks noChangeAspect="1"/>
          </p:cNvPicPr>
          <p:nvPr/>
        </p:nvPicPr>
        <p:blipFill>
          <a:blip r:embed="rId5" cstate="print"/>
          <a:stretch>
            <a:fillRect/>
          </a:stretch>
        </p:blipFill>
        <p:spPr>
          <a:xfrm>
            <a:off x="76200" y="152400"/>
            <a:ext cx="8922850" cy="5993630"/>
          </a:xfrm>
          <a:prstGeom prst="rect">
            <a:avLst/>
          </a:prstGeom>
        </p:spPr>
      </p:pic>
      <p:sp>
        <p:nvSpPr>
          <p:cNvPr id="3" name="TextBox 2"/>
          <p:cNvSpPr txBox="1"/>
          <p:nvPr/>
        </p:nvSpPr>
        <p:spPr>
          <a:xfrm>
            <a:off x="152400" y="5867400"/>
            <a:ext cx="2667000" cy="738664"/>
          </a:xfrm>
          <a:prstGeom prst="rect">
            <a:avLst/>
          </a:prstGeom>
          <a:noFill/>
        </p:spPr>
        <p:txBody>
          <a:bodyPr wrap="square" rtlCol="0">
            <a:spAutoFit/>
          </a:bodyPr>
          <a:lstStyle/>
          <a:p>
            <a:r>
              <a:rPr lang="en-US" sz="1400" dirty="0" smtClean="0">
                <a:latin typeface="Comic Sans MS" pitchFamily="66" charset="0"/>
              </a:rPr>
              <a:t>Created by: Heather Laurich</a:t>
            </a:r>
          </a:p>
          <a:p>
            <a:r>
              <a:rPr lang="en-US" sz="1400" dirty="0" smtClean="0">
                <a:latin typeface="Comic Sans MS" pitchFamily="66" charset="0"/>
              </a:rPr>
              <a:t>LIBR 271A</a:t>
            </a:r>
          </a:p>
          <a:p>
            <a:r>
              <a:rPr lang="en-US" sz="1400" dirty="0" smtClean="0">
                <a:latin typeface="Comic Sans MS" pitchFamily="66" charset="0"/>
              </a:rPr>
              <a:t>San Jose State University</a:t>
            </a:r>
            <a:endParaRPr lang="en-US" sz="1400" dirty="0">
              <a:latin typeface="Comic Sans MS" pitchFamily="66" charset="0"/>
            </a:endParaRPr>
          </a:p>
        </p:txBody>
      </p:sp>
      <p:sp>
        <p:nvSpPr>
          <p:cNvPr id="6" name="TextBox 5"/>
          <p:cNvSpPr txBox="1"/>
          <p:nvPr/>
        </p:nvSpPr>
        <p:spPr>
          <a:xfrm>
            <a:off x="4114800" y="6248400"/>
            <a:ext cx="4724400" cy="369332"/>
          </a:xfrm>
          <a:prstGeom prst="rect">
            <a:avLst/>
          </a:prstGeom>
          <a:noFill/>
        </p:spPr>
        <p:txBody>
          <a:bodyPr wrap="square" rtlCol="0">
            <a:spAutoFit/>
          </a:bodyPr>
          <a:lstStyle/>
          <a:p>
            <a:r>
              <a:rPr lang="en-US" dirty="0" smtClean="0">
                <a:latin typeface="Comic Sans MS" pitchFamily="66" charset="0"/>
              </a:rPr>
              <a:t>Please make sure your sound is turned on!</a:t>
            </a:r>
            <a:endParaRPr lang="en-US" dirty="0">
              <a:latin typeface="Comic Sans MS" pitchFamily="66" charset="0"/>
            </a:endParaRPr>
          </a:p>
        </p:txBody>
      </p:sp>
    </p:spTree>
  </p:cSld>
  <p:clrMapOvr>
    <a:masterClrMapping/>
  </p:clrMapOvr>
  <p:transition spd="med" advTm="11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par>
                                <p:cTn id="7" presetID="10"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animEffect transition="in" filter="fade">
                                      <p:cBhvr>
                                        <p:cTn id="9" dur="1000"/>
                                        <p:tgtEl>
                                          <p:spTgt spid="6"/>
                                        </p:tgtEl>
                                      </p:cBhvr>
                                    </p:animEffect>
                                  </p:childTnLst>
                                </p:cTn>
                              </p:par>
                              <p:par>
                                <p:cTn id="10" presetID="19" presetClass="entr" presetSubtype="1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0" fill="hold"/>
                                        <p:tgtEl>
                                          <p:spTgt spid="2"/>
                                        </p:tgtEl>
                                        <p:attrNameLst>
                                          <p:attrName>ppt_w</p:attrName>
                                        </p:attrNameLst>
                                      </p:cBhvr>
                                      <p:tavLst>
                                        <p:tav tm="0" fmla="#ppt_w*sin(2.5*pi*$)">
                                          <p:val>
                                            <p:fltVal val="0"/>
                                          </p:val>
                                        </p:tav>
                                        <p:tav tm="100000">
                                          <p:val>
                                            <p:fltVal val="1"/>
                                          </p:val>
                                        </p:tav>
                                      </p:tavLst>
                                    </p:anim>
                                    <p:anim calcmode="lin" valueType="num">
                                      <p:cBhvr>
                                        <p:cTn id="13" dur="5000" fill="hold"/>
                                        <p:tgtEl>
                                          <p:spTgt spid="2"/>
                                        </p:tgtEl>
                                        <p:attrNameLst>
                                          <p:attrName>ppt_h</p:attrName>
                                        </p:attrNameLst>
                                      </p:cBhvr>
                                      <p:tavLst>
                                        <p:tav tm="0">
                                          <p:val>
                                            <p:strVal val="#ppt_h"/>
                                          </p:val>
                                        </p:tav>
                                        <p:tav tm="100000">
                                          <p:val>
                                            <p:strVal val="#ppt_h"/>
                                          </p:val>
                                        </p:tav>
                                      </p:tavLst>
                                    </p:anim>
                                  </p:childTnLst>
                                </p:cTn>
                              </p:par>
                              <p:par>
                                <p:cTn id="14" presetID="27" presetClass="entr" presetSubtype="0" fill="hold" grpId="0" nodeType="withEffect">
                                  <p:stCondLst>
                                    <p:cond delay="7000"/>
                                  </p:stCondLst>
                                  <p:iterate type="lt">
                                    <p:tmPct val="50000"/>
                                  </p:iterate>
                                  <p:childTnLst>
                                    <p:set>
                                      <p:cBhvr>
                                        <p:cTn id="15" dur="1" fill="hold">
                                          <p:stCondLst>
                                            <p:cond delay="0"/>
                                          </p:stCondLst>
                                        </p:cTn>
                                        <p:tgtEl>
                                          <p:spTgt spid="3"/>
                                        </p:tgtEl>
                                        <p:attrNameLst>
                                          <p:attrName>style.visibility</p:attrName>
                                        </p:attrNameLst>
                                      </p:cBhvr>
                                      <p:to>
                                        <p:strVal val="visible"/>
                                      </p:to>
                                    </p:set>
                                    <p:anim calcmode="discrete" valueType="clr">
                                      <p:cBhvr override="childStyle">
                                        <p:cTn id="16"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3"/>
                                        </p:tgtEl>
                                        <p:attrNameLst>
                                          <p:attrName>fillcolor</p:attrName>
                                        </p:attrNameLst>
                                      </p:cBhvr>
                                      <p:tavLst>
                                        <p:tav tm="0">
                                          <p:val>
                                            <p:clrVal>
                                              <a:schemeClr val="accent2"/>
                                            </p:clrVal>
                                          </p:val>
                                        </p:tav>
                                        <p:tav tm="50000">
                                          <p:val>
                                            <p:clrVal>
                                              <a:schemeClr val="hlink"/>
                                            </p:clrVal>
                                          </p:val>
                                        </p:tav>
                                      </p:tavLst>
                                    </p:anim>
                                    <p:set>
                                      <p:cBhvr>
                                        <p:cTn id="18" dur="80"/>
                                        <p:tgtEl>
                                          <p:spTgt spid="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audio>
              <p:cMediaNode>
                <p:cTn id="19" fill="hold" display="0">
                  <p:stCondLst>
                    <p:cond delay="indefinite"/>
                  </p:stCondLst>
                  <p:endCondLst>
                    <p:cond evt="onPrev" delay="0">
                      <p:tgtEl>
                        <p:sldTgt/>
                      </p:tgtEl>
                    </p:cond>
                    <p:cond evt="onStopAudio" delay="0">
                      <p:tgtEl>
                        <p:sldTgt/>
                      </p:tgtEl>
                    </p:cond>
                  </p:endCondLst>
                </p:cTn>
                <p:tgtEl>
                  <p:spTgt spid="5"/>
                </p:tgtEl>
              </p:cMediaNode>
            </p:audio>
          </p:childTnLst>
        </p:cTn>
      </p:par>
    </p:tnLst>
    <p:bldLst>
      <p:bldP spid="3"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2" name="TextBox 1"/>
          <p:cNvSpPr txBox="1"/>
          <p:nvPr/>
        </p:nvSpPr>
        <p:spPr>
          <a:xfrm>
            <a:off x="2133600" y="1447800"/>
            <a:ext cx="4648200" cy="769441"/>
          </a:xfrm>
          <a:prstGeom prst="rect">
            <a:avLst/>
          </a:prstGeom>
          <a:noFill/>
        </p:spPr>
        <p:txBody>
          <a:bodyPr wrap="square" rtlCol="0">
            <a:spAutoFit/>
          </a:bodyPr>
          <a:lstStyle/>
          <a:p>
            <a:pPr algn="ctr"/>
            <a:r>
              <a:rPr lang="en-US" sz="4400" dirty="0" smtClean="0">
                <a:latin typeface="Comic Sans MS" pitchFamily="66" charset="0"/>
              </a:rPr>
              <a:t>The End!</a:t>
            </a:r>
            <a:endParaRPr lang="en-US" sz="4400" dirty="0">
              <a:latin typeface="Comic Sans MS" pitchFamily="66" charset="0"/>
            </a:endParaRPr>
          </a:p>
        </p:txBody>
      </p:sp>
      <p:pic>
        <p:nvPicPr>
          <p:cNvPr id="30722" name="Picture 2"/>
          <p:cNvPicPr>
            <a:picLocks noChangeAspect="1" noChangeArrowheads="1"/>
          </p:cNvPicPr>
          <p:nvPr/>
        </p:nvPicPr>
        <p:blipFill>
          <a:blip r:embed="rId3" cstate="print"/>
          <a:srcRect/>
          <a:stretch>
            <a:fillRect/>
          </a:stretch>
        </p:blipFill>
        <p:spPr bwMode="auto">
          <a:xfrm>
            <a:off x="3657600" y="2590800"/>
            <a:ext cx="1714500" cy="1714500"/>
          </a:xfrm>
          <a:prstGeom prst="rect">
            <a:avLst/>
          </a:prstGeom>
          <a:noFill/>
          <a:ln w="9525">
            <a:noFill/>
            <a:miter lim="800000"/>
            <a:headEnd/>
            <a:tailEnd/>
          </a:ln>
        </p:spPr>
      </p:pic>
    </p:spTree>
  </p:cSld>
  <p:clrMapOvr>
    <a:masterClrMapping/>
  </p:clrMapOvr>
  <p:transition spd="med"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2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200"/>
                                        <p:tgtEl>
                                          <p:spTgt spid="2"/>
                                        </p:tgtEl>
                                        <p:attrNameLst>
                                          <p:attrName>fillcolor</p:attrName>
                                        </p:attrNameLst>
                                      </p:cBhvr>
                                      <p:tavLst>
                                        <p:tav tm="0">
                                          <p:val>
                                            <p:clrVal>
                                              <a:schemeClr val="accent2"/>
                                            </p:clrVal>
                                          </p:val>
                                        </p:tav>
                                        <p:tav tm="50000">
                                          <p:val>
                                            <p:clrVal>
                                              <a:schemeClr val="hlink"/>
                                            </p:clrVal>
                                          </p:val>
                                        </p:tav>
                                      </p:tavLst>
                                    </p:anim>
                                    <p:set>
                                      <p:cBhvr>
                                        <p:cTn id="9" dur="200"/>
                                        <p:tgtEl>
                                          <p:spTgt spid="2"/>
                                        </p:tgtEl>
                                        <p:attrNameLst>
                                          <p:attrName>fill.type</p:attrName>
                                        </p:attrNameLst>
                                      </p:cBhvr>
                                      <p:to>
                                        <p:strVal val="solid"/>
                                      </p:to>
                                    </p:set>
                                  </p:childTnLst>
                                </p:cTn>
                              </p:par>
                              <p:par>
                                <p:cTn id="10" presetID="10" presetClass="entr" presetSubtype="0" fill="hold" nodeType="withEffect">
                                  <p:stCondLst>
                                    <p:cond delay="2000"/>
                                  </p:stCondLst>
                                  <p:childTnLst>
                                    <p:set>
                                      <p:cBhvr>
                                        <p:cTn id="11" dur="1" fill="hold">
                                          <p:stCondLst>
                                            <p:cond delay="0"/>
                                          </p:stCondLst>
                                        </p:cTn>
                                        <p:tgtEl>
                                          <p:spTgt spid="30722"/>
                                        </p:tgtEl>
                                        <p:attrNameLst>
                                          <p:attrName>style.visibility</p:attrName>
                                        </p:attrNameLst>
                                      </p:cBhvr>
                                      <p:to>
                                        <p:strVal val="visible"/>
                                      </p:to>
                                    </p:set>
                                    <p:animEffect transition="in" filter="fade">
                                      <p:cBhvr>
                                        <p:cTn id="12" dur="2000"/>
                                        <p:tgtEl>
                                          <p:spTgt spid="307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4" name="TextBox 3"/>
          <p:cNvSpPr txBox="1"/>
          <p:nvPr/>
        </p:nvSpPr>
        <p:spPr>
          <a:xfrm>
            <a:off x="1295400" y="533400"/>
            <a:ext cx="6324600" cy="769441"/>
          </a:xfrm>
          <a:prstGeom prst="rect">
            <a:avLst/>
          </a:prstGeom>
          <a:noFill/>
        </p:spPr>
        <p:txBody>
          <a:bodyPr wrap="square" rtlCol="0">
            <a:spAutoFit/>
          </a:bodyPr>
          <a:lstStyle/>
          <a:p>
            <a:pPr algn="ctr"/>
            <a:r>
              <a:rPr lang="en-US" sz="4400" dirty="0" smtClean="0">
                <a:latin typeface="Comic Sans MS" pitchFamily="66" charset="0"/>
              </a:rPr>
              <a:t>Who is Kim Fernandes?</a:t>
            </a:r>
            <a:endParaRPr lang="en-US" sz="4400" dirty="0">
              <a:latin typeface="Comic Sans MS" pitchFamily="66" charset="0"/>
            </a:endParaRPr>
          </a:p>
        </p:txBody>
      </p:sp>
      <p:sp>
        <p:nvSpPr>
          <p:cNvPr id="5" name="TextBox 4"/>
          <p:cNvSpPr txBox="1"/>
          <p:nvPr/>
        </p:nvSpPr>
        <p:spPr>
          <a:xfrm>
            <a:off x="1905000" y="1600200"/>
            <a:ext cx="2590800" cy="707886"/>
          </a:xfrm>
          <a:prstGeom prst="rect">
            <a:avLst/>
          </a:prstGeom>
          <a:noFill/>
        </p:spPr>
        <p:txBody>
          <a:bodyPr wrap="square" rtlCol="0">
            <a:spAutoFit/>
          </a:bodyPr>
          <a:lstStyle/>
          <a:p>
            <a:pPr algn="ctr"/>
            <a:r>
              <a:rPr lang="en-US" sz="4000" dirty="0" smtClean="0">
                <a:latin typeface="Bookman Old Style" pitchFamily="18" charset="0"/>
              </a:rPr>
              <a:t>Author</a:t>
            </a:r>
            <a:endParaRPr lang="en-US" sz="4000" dirty="0">
              <a:latin typeface="Bookman Old Style" pitchFamily="18" charset="0"/>
            </a:endParaRPr>
          </a:p>
        </p:txBody>
      </p:sp>
      <p:sp>
        <p:nvSpPr>
          <p:cNvPr id="6" name="TextBox 5"/>
          <p:cNvSpPr txBox="1"/>
          <p:nvPr/>
        </p:nvSpPr>
        <p:spPr>
          <a:xfrm>
            <a:off x="3733800" y="3048000"/>
            <a:ext cx="3505200" cy="923330"/>
          </a:xfrm>
          <a:prstGeom prst="rect">
            <a:avLst/>
          </a:prstGeom>
          <a:noFill/>
        </p:spPr>
        <p:txBody>
          <a:bodyPr wrap="square" rtlCol="0">
            <a:spAutoFit/>
          </a:bodyPr>
          <a:lstStyle/>
          <a:p>
            <a:pPr algn="ctr"/>
            <a:r>
              <a:rPr lang="en-US" sz="5400" dirty="0" smtClean="0">
                <a:latin typeface="Curlz MT" pitchFamily="82" charset="0"/>
              </a:rPr>
              <a:t>Illustrator</a:t>
            </a:r>
            <a:endParaRPr lang="en-US" sz="5400" dirty="0">
              <a:latin typeface="Curlz MT" pitchFamily="82" charset="0"/>
            </a:endParaRPr>
          </a:p>
        </p:txBody>
      </p:sp>
      <p:sp>
        <p:nvSpPr>
          <p:cNvPr id="7" name="TextBox 6"/>
          <p:cNvSpPr txBox="1"/>
          <p:nvPr/>
        </p:nvSpPr>
        <p:spPr>
          <a:xfrm>
            <a:off x="1371600" y="4495800"/>
            <a:ext cx="3276600" cy="1015663"/>
          </a:xfrm>
          <a:prstGeom prst="rect">
            <a:avLst/>
          </a:prstGeom>
          <a:noFill/>
        </p:spPr>
        <p:txBody>
          <a:bodyPr wrap="square" rtlCol="0">
            <a:spAutoFit/>
          </a:bodyPr>
          <a:lstStyle/>
          <a:p>
            <a:pPr algn="ctr"/>
            <a:r>
              <a:rPr lang="en-US" sz="6000" dirty="0" smtClean="0">
                <a:latin typeface="Monotype Corsiva" pitchFamily="66" charset="0"/>
              </a:rPr>
              <a:t>Artist</a:t>
            </a:r>
            <a:endParaRPr lang="en-US" sz="6000" dirty="0">
              <a:latin typeface="Monotype Corsiva" pitchFamily="66" charset="0"/>
            </a:endParaRPr>
          </a:p>
        </p:txBody>
      </p:sp>
      <p:pic>
        <p:nvPicPr>
          <p:cNvPr id="1026" name="Picture 2"/>
          <p:cNvPicPr>
            <a:picLocks noChangeAspect="1" noChangeArrowheads="1"/>
          </p:cNvPicPr>
          <p:nvPr/>
        </p:nvPicPr>
        <p:blipFill>
          <a:blip r:embed="rId4" cstate="print"/>
          <a:srcRect/>
          <a:stretch>
            <a:fillRect/>
          </a:stretch>
        </p:blipFill>
        <p:spPr bwMode="auto">
          <a:xfrm>
            <a:off x="1524000" y="2590800"/>
            <a:ext cx="1714500" cy="1714500"/>
          </a:xfrm>
          <a:prstGeom prst="rect">
            <a:avLst/>
          </a:prstGeom>
          <a:noFill/>
          <a:ln w="9525">
            <a:noFill/>
            <a:miter lim="800000"/>
            <a:headEnd/>
            <a:tailEnd/>
          </a:ln>
        </p:spPr>
      </p:pic>
      <p:pic>
        <p:nvPicPr>
          <p:cNvPr id="1027" name="Picture 3"/>
          <p:cNvPicPr>
            <a:picLocks noChangeAspect="1" noChangeArrowheads="1"/>
          </p:cNvPicPr>
          <p:nvPr/>
        </p:nvPicPr>
        <p:blipFill>
          <a:blip r:embed="rId5" cstate="print"/>
          <a:srcRect/>
          <a:stretch>
            <a:fillRect/>
          </a:stretch>
        </p:blipFill>
        <p:spPr bwMode="auto">
          <a:xfrm>
            <a:off x="4495800" y="4343400"/>
            <a:ext cx="1714500" cy="1714500"/>
          </a:xfrm>
          <a:prstGeom prst="rect">
            <a:avLst/>
          </a:prstGeom>
          <a:noFill/>
          <a:ln w="9525">
            <a:noFill/>
            <a:miter lim="800000"/>
            <a:headEnd/>
            <a:tailEnd/>
          </a:ln>
        </p:spPr>
      </p:pic>
      <p:pic>
        <p:nvPicPr>
          <p:cNvPr id="1028" name="Picture 4"/>
          <p:cNvPicPr>
            <a:picLocks noChangeAspect="1" noChangeArrowheads="1"/>
          </p:cNvPicPr>
          <p:nvPr/>
        </p:nvPicPr>
        <p:blipFill>
          <a:blip r:embed="rId6" cstate="print"/>
          <a:srcRect/>
          <a:stretch>
            <a:fillRect/>
          </a:stretch>
        </p:blipFill>
        <p:spPr bwMode="auto">
          <a:xfrm>
            <a:off x="4572000" y="1295400"/>
            <a:ext cx="1714500" cy="1714500"/>
          </a:xfrm>
          <a:prstGeom prst="rect">
            <a:avLst/>
          </a:prstGeom>
          <a:noFill/>
          <a:ln w="9525">
            <a:noFill/>
            <a:miter lim="800000"/>
            <a:headEnd/>
            <a:tailEnd/>
          </a:ln>
        </p:spPr>
      </p:pic>
      <p:pic>
        <p:nvPicPr>
          <p:cNvPr id="11" name="Fernandes_Slide_2.wav">
            <a:hlinkClick r:id="" action="ppaction://media"/>
          </p:cNvPr>
          <p:cNvPicPr>
            <a:picLocks noRot="1" noChangeAspect="1"/>
          </p:cNvPicPr>
          <p:nvPr>
            <a:audioFile r:link="rId1"/>
          </p:nvPr>
        </p:nvPicPr>
        <p:blipFill>
          <a:blip r:embed="rId7" cstate="print"/>
          <a:stretch>
            <a:fillRect/>
          </a:stretch>
        </p:blipFill>
        <p:spPr>
          <a:xfrm>
            <a:off x="4419600" y="3276600"/>
            <a:ext cx="304800" cy="304800"/>
          </a:xfrm>
          <a:prstGeom prst="rect">
            <a:avLst/>
          </a:prstGeom>
        </p:spPr>
      </p:pic>
    </p:spTree>
  </p:cSld>
  <p:clrMapOvr>
    <a:masterClrMapping/>
  </p:clrMapOvr>
  <p:transition spd="med" advTm="11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par>
                                <p:cTn id="7" presetID="2" presetClass="entr" presetSubtype="8" decel="50000" fill="hold" grpId="0" nodeType="withEffect">
                                  <p:stCondLst>
                                    <p:cond delay="4000"/>
                                  </p:stCondLst>
                                  <p:childTnLst>
                                    <p:set>
                                      <p:cBhvr>
                                        <p:cTn id="8" dur="1" fill="hold">
                                          <p:stCondLst>
                                            <p:cond delay="0"/>
                                          </p:stCondLst>
                                        </p:cTn>
                                        <p:tgtEl>
                                          <p:spTgt spid="5">
                                            <p:txEl>
                                              <p:pRg st="0" end="0"/>
                                            </p:txEl>
                                          </p:spTgt>
                                        </p:tgtEl>
                                        <p:attrNameLst>
                                          <p:attrName>style.visibility</p:attrName>
                                        </p:attrNameLst>
                                      </p:cBhvr>
                                      <p:to>
                                        <p:strVal val="visible"/>
                                      </p:to>
                                    </p:set>
                                    <p:anim calcmode="lin" valueType="num">
                                      <p:cBhvr additive="base">
                                        <p:cTn id="9" dur="10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0" dur="10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1" fill="hold">
                            <p:stCondLst>
                              <p:cond delay="5000"/>
                            </p:stCondLst>
                            <p:childTnLst>
                              <p:par>
                                <p:cTn id="12" presetID="2" presetClass="entr" presetSubtype="2" decel="5000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1000" fill="hold"/>
                                        <p:tgtEl>
                                          <p:spTgt spid="6"/>
                                        </p:tgtEl>
                                        <p:attrNameLst>
                                          <p:attrName>ppt_x</p:attrName>
                                        </p:attrNameLst>
                                      </p:cBhvr>
                                      <p:tavLst>
                                        <p:tav tm="0">
                                          <p:val>
                                            <p:strVal val="1+#ppt_w/2"/>
                                          </p:val>
                                        </p:tav>
                                        <p:tav tm="100000">
                                          <p:val>
                                            <p:strVal val="#ppt_x"/>
                                          </p:val>
                                        </p:tav>
                                      </p:tavLst>
                                    </p:anim>
                                    <p:anim calcmode="lin" valueType="num">
                                      <p:cBhvr additive="base">
                                        <p:cTn id="15" dur="1000" fill="hold"/>
                                        <p:tgtEl>
                                          <p:spTgt spid="6"/>
                                        </p:tgtEl>
                                        <p:attrNameLst>
                                          <p:attrName>ppt_y</p:attrName>
                                        </p:attrNameLst>
                                      </p:cBhvr>
                                      <p:tavLst>
                                        <p:tav tm="0">
                                          <p:val>
                                            <p:strVal val="#ppt_y"/>
                                          </p:val>
                                        </p:tav>
                                        <p:tav tm="100000">
                                          <p:val>
                                            <p:strVal val="#ppt_y"/>
                                          </p:val>
                                        </p:tav>
                                      </p:tavLst>
                                    </p:anim>
                                  </p:childTnLst>
                                </p:cTn>
                              </p:par>
                            </p:childTnLst>
                          </p:cTn>
                        </p:par>
                        <p:par>
                          <p:cTn id="16" fill="hold">
                            <p:stCondLst>
                              <p:cond delay="6000"/>
                            </p:stCondLst>
                            <p:childTnLst>
                              <p:par>
                                <p:cTn id="17" presetID="2" presetClass="entr" presetSubtype="4" decel="5000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ppt_x"/>
                                          </p:val>
                                        </p:tav>
                                        <p:tav tm="100000">
                                          <p:val>
                                            <p:strVal val="#ppt_x"/>
                                          </p:val>
                                        </p:tav>
                                      </p:tavLst>
                                    </p:anim>
                                    <p:anim calcmode="lin" valueType="num">
                                      <p:cBhvr additive="base">
                                        <p:cTn id="20"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1" fill="hold" display="0">
                  <p:stCondLst>
                    <p:cond delay="indefinite"/>
                  </p:stCondLst>
                  <p:endCondLst>
                    <p:cond evt="onPrev" delay="0">
                      <p:tgtEl>
                        <p:sldTgt/>
                      </p:tgtEl>
                    </p:cond>
                    <p:cond evt="onStopAudio" delay="0">
                      <p:tgtEl>
                        <p:sldTgt/>
                      </p:tgtEl>
                    </p:cond>
                  </p:endCondLst>
                </p:cTn>
                <p:tgtEl>
                  <p:spTgt spid="11"/>
                </p:tgtEl>
              </p:cMediaNode>
            </p:audio>
          </p:childTnLst>
        </p:cTn>
      </p:par>
    </p:tnLst>
    <p:bldLst>
      <p:bldP spid="5" grpId="0" build="allAtOnce"/>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79747"/>
        </a:solidFill>
        <a:effectLst/>
      </p:bgPr>
    </p:bg>
    <p:spTree>
      <p:nvGrpSpPr>
        <p:cNvPr id="1" name=""/>
        <p:cNvGrpSpPr/>
        <p:nvPr/>
      </p:nvGrpSpPr>
      <p:grpSpPr>
        <a:xfrm>
          <a:off x="0" y="0"/>
          <a:ext cx="0" cy="0"/>
          <a:chOff x="0" y="0"/>
          <a:chExt cx="0" cy="0"/>
        </a:xfrm>
      </p:grpSpPr>
      <p:sp>
        <p:nvSpPr>
          <p:cNvPr id="2" name="TextBox 1"/>
          <p:cNvSpPr txBox="1"/>
          <p:nvPr/>
        </p:nvSpPr>
        <p:spPr>
          <a:xfrm>
            <a:off x="1524000" y="228600"/>
            <a:ext cx="5943600" cy="769441"/>
          </a:xfrm>
          <a:prstGeom prst="rect">
            <a:avLst/>
          </a:prstGeom>
          <a:noFill/>
        </p:spPr>
        <p:txBody>
          <a:bodyPr wrap="square" rtlCol="0">
            <a:spAutoFit/>
          </a:bodyPr>
          <a:lstStyle/>
          <a:p>
            <a:pPr algn="ctr"/>
            <a:r>
              <a:rPr lang="en-US" sz="4400" dirty="0" smtClean="0">
                <a:latin typeface="Comic Sans MS" pitchFamily="66" charset="0"/>
              </a:rPr>
              <a:t>Biography</a:t>
            </a:r>
            <a:endParaRPr lang="en-US" sz="4400" dirty="0">
              <a:latin typeface="Comic Sans MS" pitchFamily="66" charset="0"/>
            </a:endParaRPr>
          </a:p>
        </p:txBody>
      </p:sp>
      <p:pic>
        <p:nvPicPr>
          <p:cNvPr id="11266" name="Picture 2" descr="Kim Fernandes"/>
          <p:cNvPicPr>
            <a:picLocks noChangeAspect="1" noChangeArrowheads="1"/>
          </p:cNvPicPr>
          <p:nvPr/>
        </p:nvPicPr>
        <p:blipFill>
          <a:blip r:embed="rId4" cstate="print"/>
          <a:srcRect/>
          <a:stretch>
            <a:fillRect/>
          </a:stretch>
        </p:blipFill>
        <p:spPr bwMode="auto">
          <a:xfrm>
            <a:off x="609600" y="609600"/>
            <a:ext cx="1714500" cy="1714500"/>
          </a:xfrm>
          <a:prstGeom prst="rect">
            <a:avLst/>
          </a:prstGeom>
          <a:noFill/>
        </p:spPr>
      </p:pic>
      <p:sp>
        <p:nvSpPr>
          <p:cNvPr id="4" name="TextBox 3"/>
          <p:cNvSpPr txBox="1"/>
          <p:nvPr/>
        </p:nvSpPr>
        <p:spPr>
          <a:xfrm>
            <a:off x="2667000" y="1371600"/>
            <a:ext cx="4724400" cy="646331"/>
          </a:xfrm>
          <a:prstGeom prst="rect">
            <a:avLst/>
          </a:prstGeom>
          <a:noFill/>
        </p:spPr>
        <p:txBody>
          <a:bodyPr wrap="square" rtlCol="0">
            <a:spAutoFit/>
          </a:bodyPr>
          <a:lstStyle/>
          <a:p>
            <a:pPr>
              <a:buFont typeface="Arial" pitchFamily="34" charset="0"/>
              <a:buChar char="•"/>
            </a:pPr>
            <a:r>
              <a:rPr lang="en-US" dirty="0" smtClean="0">
                <a:latin typeface="Comic Sans MS" pitchFamily="66" charset="0"/>
              </a:rPr>
              <a:t> Born September 4, 1970 in Long Island, New York</a:t>
            </a:r>
            <a:endParaRPr lang="en-US" dirty="0">
              <a:latin typeface="Comic Sans MS" pitchFamily="66" charset="0"/>
            </a:endParaRPr>
          </a:p>
        </p:txBody>
      </p:sp>
      <p:sp>
        <p:nvSpPr>
          <p:cNvPr id="5" name="TextBox 4"/>
          <p:cNvSpPr txBox="1"/>
          <p:nvPr/>
        </p:nvSpPr>
        <p:spPr>
          <a:xfrm>
            <a:off x="2667000" y="2286000"/>
            <a:ext cx="3581400" cy="369332"/>
          </a:xfrm>
          <a:prstGeom prst="rect">
            <a:avLst/>
          </a:prstGeom>
          <a:noFill/>
        </p:spPr>
        <p:txBody>
          <a:bodyPr wrap="square" rtlCol="0">
            <a:spAutoFit/>
          </a:bodyPr>
          <a:lstStyle/>
          <a:p>
            <a:pPr>
              <a:buFont typeface="Arial" pitchFamily="34" charset="0"/>
              <a:buChar char="•"/>
            </a:pPr>
            <a:r>
              <a:rPr lang="en-US" dirty="0" smtClean="0">
                <a:latin typeface="Comic Sans MS" pitchFamily="66" charset="0"/>
              </a:rPr>
              <a:t>Mom, Eugenie &amp; Dad, Henry</a:t>
            </a:r>
            <a:endParaRPr lang="en-US" dirty="0">
              <a:latin typeface="Comic Sans MS" pitchFamily="66" charset="0"/>
            </a:endParaRPr>
          </a:p>
        </p:txBody>
      </p:sp>
      <p:sp>
        <p:nvSpPr>
          <p:cNvPr id="6" name="TextBox 5"/>
          <p:cNvSpPr txBox="1"/>
          <p:nvPr/>
        </p:nvSpPr>
        <p:spPr>
          <a:xfrm>
            <a:off x="914400" y="3048000"/>
            <a:ext cx="7086600" cy="646331"/>
          </a:xfrm>
          <a:prstGeom prst="rect">
            <a:avLst/>
          </a:prstGeom>
          <a:noFill/>
        </p:spPr>
        <p:txBody>
          <a:bodyPr wrap="square" rtlCol="0">
            <a:spAutoFit/>
          </a:bodyPr>
          <a:lstStyle/>
          <a:p>
            <a:pPr>
              <a:buFont typeface="Arial" pitchFamily="34" charset="0"/>
              <a:buChar char="•"/>
            </a:pPr>
            <a:r>
              <a:rPr lang="en-US" dirty="0" smtClean="0">
                <a:latin typeface="Comic Sans MS" pitchFamily="66" charset="0"/>
              </a:rPr>
              <a:t>Moved to Toronto in 1974, but still visited grandma in Long Island every summer</a:t>
            </a:r>
            <a:endParaRPr lang="en-US" dirty="0">
              <a:latin typeface="Comic Sans MS" pitchFamily="66" charset="0"/>
            </a:endParaRPr>
          </a:p>
        </p:txBody>
      </p:sp>
      <p:sp>
        <p:nvSpPr>
          <p:cNvPr id="7" name="TextBox 6"/>
          <p:cNvSpPr txBox="1"/>
          <p:nvPr/>
        </p:nvSpPr>
        <p:spPr>
          <a:xfrm>
            <a:off x="914400" y="4038600"/>
            <a:ext cx="6553200" cy="369332"/>
          </a:xfrm>
          <a:prstGeom prst="rect">
            <a:avLst/>
          </a:prstGeom>
          <a:noFill/>
        </p:spPr>
        <p:txBody>
          <a:bodyPr wrap="square" rtlCol="0">
            <a:spAutoFit/>
          </a:bodyPr>
          <a:lstStyle/>
          <a:p>
            <a:pPr>
              <a:buFont typeface="Arial" pitchFamily="34" charset="0"/>
              <a:buChar char="•"/>
            </a:pPr>
            <a:r>
              <a:rPr lang="en-US" dirty="0" smtClean="0">
                <a:latin typeface="Comic Sans MS" pitchFamily="66" charset="0"/>
              </a:rPr>
              <a:t>First published work, </a:t>
            </a:r>
            <a:r>
              <a:rPr lang="en-US" i="1" dirty="0" smtClean="0">
                <a:latin typeface="Comic Sans MS" pitchFamily="66" charset="0"/>
              </a:rPr>
              <a:t>Visiting Granny</a:t>
            </a:r>
            <a:r>
              <a:rPr lang="en-US" dirty="0" smtClean="0">
                <a:latin typeface="Comic Sans MS" pitchFamily="66" charset="0"/>
              </a:rPr>
              <a:t> (1990)</a:t>
            </a:r>
            <a:endParaRPr lang="en-US" dirty="0">
              <a:latin typeface="Comic Sans MS" pitchFamily="66" charset="0"/>
            </a:endParaRPr>
          </a:p>
        </p:txBody>
      </p:sp>
      <p:sp>
        <p:nvSpPr>
          <p:cNvPr id="8" name="TextBox 7"/>
          <p:cNvSpPr txBox="1"/>
          <p:nvPr/>
        </p:nvSpPr>
        <p:spPr>
          <a:xfrm>
            <a:off x="914400" y="4876800"/>
            <a:ext cx="4876800" cy="646331"/>
          </a:xfrm>
          <a:prstGeom prst="rect">
            <a:avLst/>
          </a:prstGeom>
          <a:noFill/>
        </p:spPr>
        <p:txBody>
          <a:bodyPr wrap="square" rtlCol="0">
            <a:spAutoFit/>
          </a:bodyPr>
          <a:lstStyle/>
          <a:p>
            <a:pPr>
              <a:buFont typeface="Arial" pitchFamily="34" charset="0"/>
              <a:buChar char="•"/>
            </a:pPr>
            <a:r>
              <a:rPr lang="en-US" dirty="0" smtClean="0">
                <a:latin typeface="Comic Sans MS" pitchFamily="66" charset="0"/>
              </a:rPr>
              <a:t>Attended the Ontario College of Art from 1989 to 1992</a:t>
            </a:r>
            <a:endParaRPr lang="en-US" dirty="0">
              <a:latin typeface="Comic Sans MS" pitchFamily="66" charset="0"/>
            </a:endParaRPr>
          </a:p>
        </p:txBody>
      </p:sp>
      <p:pic>
        <p:nvPicPr>
          <p:cNvPr id="11267" name="Picture 3"/>
          <p:cNvPicPr>
            <a:picLocks noChangeAspect="1" noChangeArrowheads="1"/>
          </p:cNvPicPr>
          <p:nvPr/>
        </p:nvPicPr>
        <p:blipFill>
          <a:blip r:embed="rId5" cstate="print"/>
          <a:srcRect/>
          <a:stretch>
            <a:fillRect/>
          </a:stretch>
        </p:blipFill>
        <p:spPr bwMode="auto">
          <a:xfrm>
            <a:off x="6553200" y="4267200"/>
            <a:ext cx="1714500" cy="1714500"/>
          </a:xfrm>
          <a:prstGeom prst="rect">
            <a:avLst/>
          </a:prstGeom>
          <a:noFill/>
          <a:ln w="9525">
            <a:noFill/>
            <a:miter lim="800000"/>
            <a:headEnd/>
            <a:tailEnd/>
          </a:ln>
        </p:spPr>
      </p:pic>
      <p:pic>
        <p:nvPicPr>
          <p:cNvPr id="10" name="Fernandes_Slide_3.wav">
            <a:hlinkClick r:id="" action="ppaction://media"/>
          </p:cNvPr>
          <p:cNvPicPr>
            <a:picLocks noRot="1" noChangeAspect="1"/>
          </p:cNvPicPr>
          <p:nvPr>
            <a:audioFile r:link="rId1"/>
          </p:nvPr>
        </p:nvPicPr>
        <p:blipFill>
          <a:blip r:embed="rId6" cstate="print"/>
          <a:stretch>
            <a:fillRect/>
          </a:stretch>
        </p:blipFill>
        <p:spPr>
          <a:xfrm>
            <a:off x="4419600" y="3276600"/>
            <a:ext cx="304800" cy="304800"/>
          </a:xfrm>
          <a:prstGeom prst="rect">
            <a:avLst/>
          </a:prstGeom>
        </p:spPr>
      </p:pic>
    </p:spTree>
  </p:cSld>
  <p:clrMapOvr>
    <a:masterClrMapping/>
  </p:clrMapOvr>
  <p:transition spd="med" advTm="59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par>
                                <p:cTn id="7" presetID="27" presetClass="entr" presetSubtype="0" fill="hold" grpId="0" nodeType="withEffect">
                                  <p:stCondLst>
                                    <p:cond delay="0"/>
                                  </p:stCondLst>
                                  <p:iterate type="lt">
                                    <p:tmPct val="50000"/>
                                  </p:iterate>
                                  <p:childTnLst>
                                    <p:set>
                                      <p:cBhvr>
                                        <p:cTn id="8" dur="1" fill="hold">
                                          <p:stCondLst>
                                            <p:cond delay="0"/>
                                          </p:stCondLst>
                                        </p:cTn>
                                        <p:tgtEl>
                                          <p:spTgt spid="2"/>
                                        </p:tgtEl>
                                        <p:attrNameLst>
                                          <p:attrName>style.visibility</p:attrName>
                                        </p:attrNameLst>
                                      </p:cBhvr>
                                      <p:to>
                                        <p:strVal val="visible"/>
                                      </p:to>
                                    </p:set>
                                    <p:anim calcmode="discrete" valueType="clr">
                                      <p:cBhvr override="childStyle">
                                        <p:cTn id="9" dur="2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10" dur="200"/>
                                        <p:tgtEl>
                                          <p:spTgt spid="2"/>
                                        </p:tgtEl>
                                        <p:attrNameLst>
                                          <p:attrName>fillcolor</p:attrName>
                                        </p:attrNameLst>
                                      </p:cBhvr>
                                      <p:tavLst>
                                        <p:tav tm="0">
                                          <p:val>
                                            <p:clrVal>
                                              <a:schemeClr val="accent2"/>
                                            </p:clrVal>
                                          </p:val>
                                        </p:tav>
                                        <p:tav tm="50000">
                                          <p:val>
                                            <p:clrVal>
                                              <a:schemeClr val="hlink"/>
                                            </p:clrVal>
                                          </p:val>
                                        </p:tav>
                                      </p:tavLst>
                                    </p:anim>
                                    <p:set>
                                      <p:cBhvr>
                                        <p:cTn id="11" dur="200"/>
                                        <p:tgtEl>
                                          <p:spTgt spid="2"/>
                                        </p:tgtEl>
                                        <p:attrNameLst>
                                          <p:attrName>fill.type</p:attrName>
                                        </p:attrNameLst>
                                      </p:cBhvr>
                                      <p:to>
                                        <p:strVal val="solid"/>
                                      </p:to>
                                    </p:set>
                                  </p:childTnLst>
                                </p:cTn>
                              </p:par>
                            </p:childTnLst>
                          </p:cTn>
                        </p:par>
                        <p:par>
                          <p:cTn id="12" fill="hold">
                            <p:stCondLst>
                              <p:cond delay="1000"/>
                            </p:stCondLst>
                            <p:childTnLst>
                              <p:par>
                                <p:cTn id="13" presetID="1" presetClass="entr" presetSubtype="0" fill="hold" grpId="0" nodeType="afterEffect">
                                  <p:stCondLst>
                                    <p:cond delay="1000"/>
                                  </p:stCondLst>
                                  <p:childTnLst>
                                    <p:set>
                                      <p:cBhvr>
                                        <p:cTn id="14" dur="1" fill="hold">
                                          <p:stCondLst>
                                            <p:cond delay="0"/>
                                          </p:stCondLst>
                                        </p:cTn>
                                        <p:tgtEl>
                                          <p:spTgt spid="4"/>
                                        </p:tgtEl>
                                        <p:attrNameLst>
                                          <p:attrName>style.visibility</p:attrName>
                                        </p:attrNameLst>
                                      </p:cBhvr>
                                      <p:to>
                                        <p:strVal val="visible"/>
                                      </p:to>
                                    </p:set>
                                  </p:childTnLst>
                                </p:cTn>
                              </p:par>
                            </p:childTnLst>
                          </p:cTn>
                        </p:par>
                        <p:par>
                          <p:cTn id="15" fill="hold">
                            <p:stCondLst>
                              <p:cond delay="2000"/>
                            </p:stCondLst>
                            <p:childTnLst>
                              <p:par>
                                <p:cTn id="16" presetID="1" presetClass="entr" presetSubtype="0" fill="hold" grpId="0" nodeType="afterEffect">
                                  <p:stCondLst>
                                    <p:cond delay="7000"/>
                                  </p:stCondLst>
                                  <p:childTnLst>
                                    <p:set>
                                      <p:cBhvr>
                                        <p:cTn id="17" dur="1" fill="hold">
                                          <p:stCondLst>
                                            <p:cond delay="0"/>
                                          </p:stCondLst>
                                        </p:cTn>
                                        <p:tgtEl>
                                          <p:spTgt spid="5"/>
                                        </p:tgtEl>
                                        <p:attrNameLst>
                                          <p:attrName>style.visibility</p:attrName>
                                        </p:attrNameLst>
                                      </p:cBhvr>
                                      <p:to>
                                        <p:strVal val="visible"/>
                                      </p:to>
                                    </p:set>
                                  </p:childTnLst>
                                </p:cTn>
                              </p:par>
                            </p:childTnLst>
                          </p:cTn>
                        </p:par>
                        <p:par>
                          <p:cTn id="18" fill="hold">
                            <p:stCondLst>
                              <p:cond delay="9000"/>
                            </p:stCondLst>
                            <p:childTnLst>
                              <p:par>
                                <p:cTn id="19" presetID="1" presetClass="entr" presetSubtype="0" fill="hold" grpId="0" nodeType="afterEffect">
                                  <p:stCondLst>
                                    <p:cond delay="25000"/>
                                  </p:stCondLst>
                                  <p:childTnLst>
                                    <p:set>
                                      <p:cBhvr>
                                        <p:cTn id="20" dur="1" fill="hold">
                                          <p:stCondLst>
                                            <p:cond delay="0"/>
                                          </p:stCondLst>
                                        </p:cTn>
                                        <p:tgtEl>
                                          <p:spTgt spid="6"/>
                                        </p:tgtEl>
                                        <p:attrNameLst>
                                          <p:attrName>style.visibility</p:attrName>
                                        </p:attrNameLst>
                                      </p:cBhvr>
                                      <p:to>
                                        <p:strVal val="visible"/>
                                      </p:to>
                                    </p:set>
                                  </p:childTnLst>
                                </p:cTn>
                              </p:par>
                            </p:childTnLst>
                          </p:cTn>
                        </p:par>
                        <p:par>
                          <p:cTn id="21" fill="hold">
                            <p:stCondLst>
                              <p:cond delay="34000"/>
                            </p:stCondLst>
                            <p:childTnLst>
                              <p:par>
                                <p:cTn id="22" presetID="1" presetClass="entr" presetSubtype="0" fill="hold" grpId="0" nodeType="afterEffect">
                                  <p:stCondLst>
                                    <p:cond delay="10000"/>
                                  </p:stCondLst>
                                  <p:childTnLst>
                                    <p:set>
                                      <p:cBhvr>
                                        <p:cTn id="23" dur="1" fill="hold">
                                          <p:stCondLst>
                                            <p:cond delay="0"/>
                                          </p:stCondLst>
                                        </p:cTn>
                                        <p:tgtEl>
                                          <p:spTgt spid="7"/>
                                        </p:tgtEl>
                                        <p:attrNameLst>
                                          <p:attrName>style.visibility</p:attrName>
                                        </p:attrNameLst>
                                      </p:cBhvr>
                                      <p:to>
                                        <p:strVal val="visible"/>
                                      </p:to>
                                    </p:set>
                                  </p:childTnLst>
                                </p:cTn>
                              </p:par>
                            </p:childTnLst>
                          </p:cTn>
                        </p:par>
                        <p:par>
                          <p:cTn id="24" fill="hold">
                            <p:stCondLst>
                              <p:cond delay="44000"/>
                            </p:stCondLst>
                            <p:childTnLst>
                              <p:par>
                                <p:cTn id="25" presetID="1" presetClass="entr" presetSubtype="0" fill="hold" grpId="0" nodeType="afterEffect">
                                  <p:stCondLst>
                                    <p:cond delay="800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7" fill="hold" display="0">
                  <p:stCondLst>
                    <p:cond delay="indefinite"/>
                  </p:stCondLst>
                  <p:endCondLst>
                    <p:cond evt="onPrev" delay="0">
                      <p:tgtEl>
                        <p:sldTgt/>
                      </p:tgtEl>
                    </p:cond>
                    <p:cond evt="onStopAudio" delay="0">
                      <p:tgtEl>
                        <p:sldTgt/>
                      </p:tgtEl>
                    </p:cond>
                  </p:endCondLst>
                </p:cTn>
                <p:tgtEl>
                  <p:spTgt spid="10"/>
                </p:tgtEl>
              </p:cMediaNode>
            </p:audio>
          </p:childTnLst>
        </p:cTn>
      </p:par>
    </p:tnLst>
    <p:bldLst>
      <p:bldP spid="2" grpId="0"/>
      <p:bldP spid="4" grpId="0"/>
      <p:bldP spid="5" grpId="0"/>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2" name="TextBox 1"/>
          <p:cNvSpPr txBox="1"/>
          <p:nvPr/>
        </p:nvSpPr>
        <p:spPr>
          <a:xfrm>
            <a:off x="1981200" y="304800"/>
            <a:ext cx="4800600" cy="769441"/>
          </a:xfrm>
          <a:prstGeom prst="rect">
            <a:avLst/>
          </a:prstGeom>
          <a:noFill/>
        </p:spPr>
        <p:txBody>
          <a:bodyPr wrap="square" rtlCol="0">
            <a:spAutoFit/>
          </a:bodyPr>
          <a:lstStyle/>
          <a:p>
            <a:pPr algn="ctr"/>
            <a:r>
              <a:rPr lang="en-US" sz="4400" dirty="0" smtClean="0">
                <a:latin typeface="Comic Sans MS" pitchFamily="66" charset="0"/>
              </a:rPr>
              <a:t>Biography (Cont.)</a:t>
            </a:r>
            <a:endParaRPr lang="en-US" sz="4400" dirty="0">
              <a:latin typeface="Comic Sans MS" pitchFamily="66" charset="0"/>
            </a:endParaRPr>
          </a:p>
        </p:txBody>
      </p:sp>
      <p:sp>
        <p:nvSpPr>
          <p:cNvPr id="4" name="TextBox 3"/>
          <p:cNvSpPr txBox="1"/>
          <p:nvPr/>
        </p:nvSpPr>
        <p:spPr>
          <a:xfrm>
            <a:off x="914400" y="1066800"/>
            <a:ext cx="7391400" cy="5170646"/>
          </a:xfrm>
          <a:prstGeom prst="rect">
            <a:avLst/>
          </a:prstGeom>
          <a:noFill/>
        </p:spPr>
        <p:txBody>
          <a:bodyPr wrap="square" rtlCol="0">
            <a:spAutoFit/>
          </a:bodyPr>
          <a:lstStyle/>
          <a:p>
            <a:pPr algn="ctr"/>
            <a:r>
              <a:rPr lang="en-US" dirty="0" smtClean="0">
                <a:latin typeface="Comic Sans MS" pitchFamily="66" charset="0"/>
              </a:rPr>
              <a:t>Selected Works</a:t>
            </a:r>
          </a:p>
          <a:p>
            <a:pPr>
              <a:lnSpc>
                <a:spcPct val="150000"/>
              </a:lnSpc>
              <a:buFont typeface="Arial" pitchFamily="34" charset="0"/>
              <a:buChar char="•"/>
            </a:pPr>
            <a:r>
              <a:rPr lang="en-US" sz="1600" dirty="0" smtClean="0">
                <a:latin typeface="Comic Sans MS" pitchFamily="66" charset="0"/>
              </a:rPr>
              <a:t>Visiting Granny, 1990</a:t>
            </a:r>
          </a:p>
          <a:p>
            <a:pPr>
              <a:lnSpc>
                <a:spcPct val="150000"/>
              </a:lnSpc>
              <a:buFont typeface="Arial" pitchFamily="34" charset="0"/>
              <a:buChar char="•"/>
            </a:pPr>
            <a:r>
              <a:rPr lang="en-US" sz="1600" dirty="0" err="1" smtClean="0">
                <a:latin typeface="Comic Sans MS" pitchFamily="66" charset="0"/>
              </a:rPr>
              <a:t>Zebo</a:t>
            </a:r>
            <a:r>
              <a:rPr lang="en-US" sz="1600" dirty="0" smtClean="0">
                <a:latin typeface="Comic Sans MS" pitchFamily="66" charset="0"/>
              </a:rPr>
              <a:t> and the Dirty Planet, 1991</a:t>
            </a:r>
          </a:p>
          <a:p>
            <a:pPr>
              <a:lnSpc>
                <a:spcPct val="150000"/>
              </a:lnSpc>
              <a:buFont typeface="Arial" pitchFamily="34" charset="0"/>
              <a:buChar char="•"/>
            </a:pPr>
            <a:r>
              <a:rPr lang="en-US" sz="1600" dirty="0" smtClean="0">
                <a:latin typeface="Comic Sans MS" pitchFamily="66" charset="0"/>
              </a:rPr>
              <a:t>Just You and Me, 1993 (by Eugenie </a:t>
            </a:r>
            <a:r>
              <a:rPr lang="en-US" sz="1600" dirty="0" err="1" smtClean="0">
                <a:latin typeface="Comic Sans MS" pitchFamily="66" charset="0"/>
              </a:rPr>
              <a:t>Fernandes</a:t>
            </a:r>
            <a:r>
              <a:rPr lang="en-US" sz="1600" dirty="0" smtClean="0">
                <a:latin typeface="Comic Sans MS" pitchFamily="66" charset="0"/>
              </a:rPr>
              <a:t>)</a:t>
            </a:r>
          </a:p>
          <a:p>
            <a:pPr>
              <a:lnSpc>
                <a:spcPct val="150000"/>
              </a:lnSpc>
              <a:buFont typeface="Arial" pitchFamily="34" charset="0"/>
              <a:buChar char="•"/>
            </a:pPr>
            <a:r>
              <a:rPr lang="en-US" sz="1600" dirty="0" smtClean="0">
                <a:latin typeface="Comic Sans MS" pitchFamily="66" charset="0"/>
              </a:rPr>
              <a:t>One Grey Mouse, 1995 (by Katherine Burton)</a:t>
            </a:r>
          </a:p>
          <a:p>
            <a:pPr>
              <a:lnSpc>
                <a:spcPct val="150000"/>
              </a:lnSpc>
              <a:buFont typeface="Arial" pitchFamily="34" charset="0"/>
              <a:buChar char="•"/>
            </a:pPr>
            <a:r>
              <a:rPr lang="en-US" sz="1600" dirty="0" smtClean="0">
                <a:latin typeface="Comic Sans MS" pitchFamily="66" charset="0"/>
              </a:rPr>
              <a:t>Gifts to Make with </a:t>
            </a:r>
            <a:r>
              <a:rPr lang="en-US" sz="1600" dirty="0" err="1" smtClean="0">
                <a:latin typeface="Comic Sans MS" pitchFamily="66" charset="0"/>
              </a:rPr>
              <a:t>Crayola</a:t>
            </a:r>
            <a:r>
              <a:rPr lang="en-US" sz="1600" dirty="0" smtClean="0">
                <a:latin typeface="Comic Sans MS" pitchFamily="66" charset="0"/>
              </a:rPr>
              <a:t> Model Magic, 1996</a:t>
            </a:r>
          </a:p>
          <a:p>
            <a:pPr>
              <a:lnSpc>
                <a:spcPct val="150000"/>
              </a:lnSpc>
              <a:buFont typeface="Arial" pitchFamily="34" charset="0"/>
              <a:buChar char="•"/>
            </a:pPr>
            <a:r>
              <a:rPr lang="en-US" sz="1600" dirty="0" smtClean="0">
                <a:latin typeface="Comic Sans MS" pitchFamily="66" charset="0"/>
              </a:rPr>
              <a:t>Little Toby and the Big Hair, 1997 (by Eugenie </a:t>
            </a:r>
            <a:r>
              <a:rPr lang="en-US" sz="1600" dirty="0" err="1" smtClean="0">
                <a:latin typeface="Comic Sans MS" pitchFamily="66" charset="0"/>
              </a:rPr>
              <a:t>Fernandes</a:t>
            </a:r>
            <a:r>
              <a:rPr lang="en-US" sz="1600" dirty="0" smtClean="0">
                <a:latin typeface="Comic Sans MS" pitchFamily="66" charset="0"/>
              </a:rPr>
              <a:t>)</a:t>
            </a:r>
          </a:p>
          <a:p>
            <a:pPr>
              <a:lnSpc>
                <a:spcPct val="150000"/>
              </a:lnSpc>
              <a:buFont typeface="Arial" pitchFamily="34" charset="0"/>
              <a:buChar char="•"/>
            </a:pPr>
            <a:r>
              <a:rPr lang="en-US" sz="1600" dirty="0" smtClean="0">
                <a:latin typeface="Comic Sans MS" pitchFamily="66" charset="0"/>
              </a:rPr>
              <a:t>Christmas Crafts with </a:t>
            </a:r>
            <a:r>
              <a:rPr lang="en-US" sz="1600" dirty="0" err="1" smtClean="0">
                <a:latin typeface="Comic Sans MS" pitchFamily="66" charset="0"/>
              </a:rPr>
              <a:t>Crayola</a:t>
            </a:r>
            <a:r>
              <a:rPr lang="en-US" sz="1600" dirty="0" smtClean="0">
                <a:latin typeface="Comic Sans MS" pitchFamily="66" charset="0"/>
              </a:rPr>
              <a:t> Model Magic, 1997</a:t>
            </a:r>
          </a:p>
          <a:p>
            <a:pPr>
              <a:lnSpc>
                <a:spcPct val="150000"/>
              </a:lnSpc>
              <a:buFont typeface="Arial" pitchFamily="34" charset="0"/>
              <a:buChar char="•"/>
            </a:pPr>
            <a:r>
              <a:rPr lang="en-US" sz="1600" dirty="0" smtClean="0">
                <a:latin typeface="Comic Sans MS" pitchFamily="66" charset="0"/>
              </a:rPr>
              <a:t>A Visit from St. Nicholas, 1998 (by Clement C. Moore)</a:t>
            </a:r>
          </a:p>
          <a:p>
            <a:pPr>
              <a:lnSpc>
                <a:spcPct val="150000"/>
              </a:lnSpc>
              <a:buFont typeface="Arial" pitchFamily="34" charset="0"/>
              <a:buChar char="•"/>
            </a:pPr>
            <a:r>
              <a:rPr lang="en-US" sz="1600" dirty="0" smtClean="0">
                <a:latin typeface="Comic Sans MS" pitchFamily="66" charset="0"/>
              </a:rPr>
              <a:t>How Big is Big?, 1996 (by Stephen Strauss)</a:t>
            </a:r>
          </a:p>
          <a:p>
            <a:pPr>
              <a:lnSpc>
                <a:spcPct val="150000"/>
              </a:lnSpc>
              <a:buFont typeface="Arial" pitchFamily="34" charset="0"/>
              <a:buChar char="•"/>
            </a:pPr>
            <a:r>
              <a:rPr lang="en-US" sz="1600" dirty="0" smtClean="0">
                <a:latin typeface="Comic Sans MS" pitchFamily="66" charset="0"/>
              </a:rPr>
              <a:t>The Spirit of Canada, 1999 (edited by Barbara </a:t>
            </a:r>
            <a:r>
              <a:rPr lang="en-US" sz="1600" dirty="0" err="1" smtClean="0">
                <a:latin typeface="Comic Sans MS" pitchFamily="66" charset="0"/>
              </a:rPr>
              <a:t>Hehner</a:t>
            </a:r>
            <a:r>
              <a:rPr lang="en-US" sz="1600" dirty="0" smtClean="0">
                <a:latin typeface="Comic Sans MS" pitchFamily="66" charset="0"/>
              </a:rPr>
              <a:t>)</a:t>
            </a:r>
          </a:p>
          <a:p>
            <a:pPr>
              <a:lnSpc>
                <a:spcPct val="150000"/>
              </a:lnSpc>
              <a:buFont typeface="Arial" pitchFamily="34" charset="0"/>
              <a:buChar char="•"/>
            </a:pPr>
            <a:r>
              <a:rPr lang="en-US" sz="1600" dirty="0" smtClean="0">
                <a:latin typeface="Comic Sans MS" pitchFamily="66" charset="0"/>
              </a:rPr>
              <a:t>Sleepy Little Mouse, 2000 (by Eugenie </a:t>
            </a:r>
            <a:r>
              <a:rPr lang="en-US" sz="1600" dirty="0" err="1" smtClean="0">
                <a:latin typeface="Comic Sans MS" pitchFamily="66" charset="0"/>
              </a:rPr>
              <a:t>Fernandes</a:t>
            </a:r>
            <a:r>
              <a:rPr lang="en-US" sz="1600" dirty="0" smtClean="0">
                <a:latin typeface="Comic Sans MS" pitchFamily="66" charset="0"/>
              </a:rPr>
              <a:t>)</a:t>
            </a:r>
          </a:p>
          <a:p>
            <a:pPr>
              <a:lnSpc>
                <a:spcPct val="150000"/>
              </a:lnSpc>
              <a:buFont typeface="Arial" pitchFamily="34" charset="0"/>
              <a:buChar char="•"/>
            </a:pPr>
            <a:r>
              <a:rPr lang="en-US" sz="1600" dirty="0" smtClean="0">
                <a:latin typeface="Comic Sans MS" pitchFamily="66" charset="0"/>
              </a:rPr>
              <a:t>Busy Little Mouse, 2002 (by Eugenie </a:t>
            </a:r>
            <a:r>
              <a:rPr lang="en-US" sz="1600" dirty="0" err="1" smtClean="0">
                <a:latin typeface="Comic Sans MS" pitchFamily="66" charset="0"/>
              </a:rPr>
              <a:t>Fernandes</a:t>
            </a:r>
            <a:r>
              <a:rPr lang="en-US" sz="1600" dirty="0" smtClean="0">
                <a:latin typeface="Comic Sans MS" pitchFamily="66" charset="0"/>
              </a:rPr>
              <a:t>)</a:t>
            </a:r>
          </a:p>
          <a:p>
            <a:pPr>
              <a:lnSpc>
                <a:spcPct val="150000"/>
              </a:lnSpc>
              <a:buFont typeface="Arial" pitchFamily="34" charset="0"/>
              <a:buChar char="•"/>
            </a:pPr>
            <a:r>
              <a:rPr lang="en-US" sz="1600" dirty="0" smtClean="0">
                <a:latin typeface="Comic Sans MS" pitchFamily="66" charset="0"/>
              </a:rPr>
              <a:t>Big Week for Little Mouse, 2005 (by Eugenie </a:t>
            </a:r>
            <a:r>
              <a:rPr lang="en-US" sz="1600" dirty="0" err="1" smtClean="0">
                <a:latin typeface="Comic Sans MS" pitchFamily="66" charset="0"/>
              </a:rPr>
              <a:t>Fernandes</a:t>
            </a:r>
            <a:r>
              <a:rPr lang="en-US" sz="1600" dirty="0" smtClean="0">
                <a:latin typeface="Comic Sans MS" pitchFamily="66" charset="0"/>
              </a:rPr>
              <a:t>)</a:t>
            </a:r>
            <a:endParaRPr lang="en-US" sz="1600" dirty="0">
              <a:latin typeface="Comic Sans MS" pitchFamily="66" charset="0"/>
            </a:endParaRPr>
          </a:p>
        </p:txBody>
      </p:sp>
      <p:pic>
        <p:nvPicPr>
          <p:cNvPr id="6" name="Fernandes_Slide_4.wav">
            <a:hlinkClick r:id="" action="ppaction://media"/>
          </p:cNvPr>
          <p:cNvPicPr>
            <a:picLocks noRot="1" noChangeAspect="1"/>
          </p:cNvPicPr>
          <p:nvPr>
            <a:audioFile r:link="rId1"/>
          </p:nvPr>
        </p:nvPicPr>
        <p:blipFill>
          <a:blip r:embed="rId4" cstate="print"/>
          <a:stretch>
            <a:fillRect/>
          </a:stretch>
        </p:blipFill>
        <p:spPr>
          <a:xfrm>
            <a:off x="4419600" y="3276600"/>
            <a:ext cx="304800" cy="304800"/>
          </a:xfrm>
          <a:prstGeom prst="rect">
            <a:avLst/>
          </a:prstGeom>
        </p:spPr>
      </p:pic>
      <p:pic>
        <p:nvPicPr>
          <p:cNvPr id="10244" name="Picture 4" descr="Eugenie Fernandes"/>
          <p:cNvPicPr>
            <a:picLocks noChangeAspect="1" noChangeArrowheads="1"/>
          </p:cNvPicPr>
          <p:nvPr/>
        </p:nvPicPr>
        <p:blipFill>
          <a:blip r:embed="rId5" cstate="print"/>
          <a:srcRect/>
          <a:stretch>
            <a:fillRect/>
          </a:stretch>
        </p:blipFill>
        <p:spPr bwMode="auto">
          <a:xfrm>
            <a:off x="6781800" y="1143000"/>
            <a:ext cx="1714500" cy="1714500"/>
          </a:xfrm>
          <a:prstGeom prst="rect">
            <a:avLst/>
          </a:prstGeom>
          <a:noFill/>
        </p:spPr>
      </p:pic>
    </p:spTree>
  </p:cSld>
  <p:clrMapOvr>
    <a:masterClrMapping/>
  </p:clrMapOvr>
  <p:transition spd="med" advTm="3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2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200"/>
                                        <p:tgtEl>
                                          <p:spTgt spid="2"/>
                                        </p:tgtEl>
                                        <p:attrNameLst>
                                          <p:attrName>fillcolor</p:attrName>
                                        </p:attrNameLst>
                                      </p:cBhvr>
                                      <p:tavLst>
                                        <p:tav tm="0">
                                          <p:val>
                                            <p:clrVal>
                                              <a:schemeClr val="accent2"/>
                                            </p:clrVal>
                                          </p:val>
                                        </p:tav>
                                        <p:tav tm="50000">
                                          <p:val>
                                            <p:clrVal>
                                              <a:schemeClr val="hlink"/>
                                            </p:clrVal>
                                          </p:val>
                                        </p:tav>
                                      </p:tavLst>
                                    </p:anim>
                                    <p:set>
                                      <p:cBhvr>
                                        <p:cTn id="9" dur="200"/>
                                        <p:tgtEl>
                                          <p:spTgt spid="2"/>
                                        </p:tgtEl>
                                        <p:attrNameLst>
                                          <p:attrName>fill.type</p:attrName>
                                        </p:attrNameLst>
                                      </p:cBhvr>
                                      <p:to>
                                        <p:strVal val="solid"/>
                                      </p:to>
                                    </p:set>
                                  </p:childTnLst>
                                </p:cTn>
                              </p:par>
                            </p:childTnLst>
                          </p:cTn>
                        </p:par>
                        <p:par>
                          <p:cTn id="10" fill="hold">
                            <p:stCondLst>
                              <p:cond delay="1700"/>
                            </p:stCondLst>
                            <p:childTnLst>
                              <p:par>
                                <p:cTn id="11" presetID="1" presetClass="mediacall" presetSubtype="0" fill="hold" nodeType="afterEffect">
                                  <p:stCondLst>
                                    <p:cond delay="0"/>
                                  </p:stCondLst>
                                  <p:childTnLst>
                                    <p:cmd type="call" cmd="playFrom(0.0)">
                                      <p:cBhvr>
                                        <p:cTn id="12" dur="29629" fill="hold"/>
                                        <p:tgtEl>
                                          <p:spTgt spid="6"/>
                                        </p:tgtEl>
                                      </p:cBhvr>
                                    </p:cmd>
                                  </p:childTnLst>
                                </p:cTn>
                              </p:par>
                              <p:par>
                                <p:cTn id="13" presetID="10"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2000"/>
                                        <p:tgtEl>
                                          <p:spTgt spid="4">
                                            <p:txEl>
                                              <p:pRg st="0" end="0"/>
                                            </p:txEl>
                                          </p:spTgt>
                                        </p:tgtEl>
                                      </p:cBhvr>
                                    </p:animEffect>
                                  </p:childTnLst>
                                </p:cTn>
                              </p:par>
                              <p:par>
                                <p:cTn id="16" presetID="10" presetClass="entr" presetSubtype="0" fill="hold" grpId="0" nodeType="withEffect">
                                  <p:stCondLst>
                                    <p:cond delay="200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fade">
                                      <p:cBhvr>
                                        <p:cTn id="18" dur="2000"/>
                                        <p:tgtEl>
                                          <p:spTgt spid="4">
                                            <p:txEl>
                                              <p:pRg st="1" end="1"/>
                                            </p:txEl>
                                          </p:spTgt>
                                        </p:tgtEl>
                                      </p:cBhvr>
                                    </p:animEffect>
                                  </p:childTnLst>
                                </p:cTn>
                              </p:par>
                              <p:par>
                                <p:cTn id="19" presetID="10" presetClass="entr" presetSubtype="0" fill="hold" grpId="0" nodeType="withEffect">
                                  <p:stCondLst>
                                    <p:cond delay="400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2000"/>
                                        <p:tgtEl>
                                          <p:spTgt spid="4">
                                            <p:txEl>
                                              <p:pRg st="2" end="2"/>
                                            </p:txEl>
                                          </p:spTgt>
                                        </p:tgtEl>
                                      </p:cBhvr>
                                    </p:animEffect>
                                  </p:childTnLst>
                                </p:cTn>
                              </p:par>
                              <p:par>
                                <p:cTn id="22" presetID="10" presetClass="entr" presetSubtype="0" fill="hold" grpId="0" nodeType="withEffect">
                                  <p:stCondLst>
                                    <p:cond delay="6000"/>
                                  </p:stCondLst>
                                  <p:childTnLst>
                                    <p:set>
                                      <p:cBhvr>
                                        <p:cTn id="23" dur="1" fill="hold">
                                          <p:stCondLst>
                                            <p:cond delay="0"/>
                                          </p:stCondLst>
                                        </p:cTn>
                                        <p:tgtEl>
                                          <p:spTgt spid="4">
                                            <p:txEl>
                                              <p:pRg st="3" end="3"/>
                                            </p:txEl>
                                          </p:spTgt>
                                        </p:tgtEl>
                                        <p:attrNameLst>
                                          <p:attrName>style.visibility</p:attrName>
                                        </p:attrNameLst>
                                      </p:cBhvr>
                                      <p:to>
                                        <p:strVal val="visible"/>
                                      </p:to>
                                    </p:set>
                                    <p:animEffect transition="in" filter="fade">
                                      <p:cBhvr>
                                        <p:cTn id="24" dur="2000"/>
                                        <p:tgtEl>
                                          <p:spTgt spid="4">
                                            <p:txEl>
                                              <p:pRg st="3" end="3"/>
                                            </p:txEl>
                                          </p:spTgt>
                                        </p:tgtEl>
                                      </p:cBhvr>
                                    </p:animEffect>
                                  </p:childTnLst>
                                </p:cTn>
                              </p:par>
                              <p:par>
                                <p:cTn id="25" presetID="10" presetClass="entr" presetSubtype="0" fill="hold" grpId="0" nodeType="withEffect">
                                  <p:stCondLst>
                                    <p:cond delay="800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2000"/>
                                        <p:tgtEl>
                                          <p:spTgt spid="4">
                                            <p:txEl>
                                              <p:pRg st="4" end="4"/>
                                            </p:txEl>
                                          </p:spTgt>
                                        </p:tgtEl>
                                      </p:cBhvr>
                                    </p:animEffect>
                                  </p:childTnLst>
                                </p:cTn>
                              </p:par>
                              <p:par>
                                <p:cTn id="28" presetID="10" presetClass="entr" presetSubtype="0" fill="hold" grpId="0" nodeType="withEffect">
                                  <p:stCondLst>
                                    <p:cond delay="10000"/>
                                  </p:stCondLst>
                                  <p:childTnLst>
                                    <p:set>
                                      <p:cBhvr>
                                        <p:cTn id="29" dur="1" fill="hold">
                                          <p:stCondLst>
                                            <p:cond delay="0"/>
                                          </p:stCondLst>
                                        </p:cTn>
                                        <p:tgtEl>
                                          <p:spTgt spid="4">
                                            <p:txEl>
                                              <p:pRg st="5" end="5"/>
                                            </p:txEl>
                                          </p:spTgt>
                                        </p:tgtEl>
                                        <p:attrNameLst>
                                          <p:attrName>style.visibility</p:attrName>
                                        </p:attrNameLst>
                                      </p:cBhvr>
                                      <p:to>
                                        <p:strVal val="visible"/>
                                      </p:to>
                                    </p:set>
                                    <p:animEffect transition="in" filter="fade">
                                      <p:cBhvr>
                                        <p:cTn id="30" dur="2000"/>
                                        <p:tgtEl>
                                          <p:spTgt spid="4">
                                            <p:txEl>
                                              <p:pRg st="5" end="5"/>
                                            </p:txEl>
                                          </p:spTgt>
                                        </p:tgtEl>
                                      </p:cBhvr>
                                    </p:animEffect>
                                  </p:childTnLst>
                                </p:cTn>
                              </p:par>
                              <p:par>
                                <p:cTn id="31" presetID="10" presetClass="entr" presetSubtype="0" fill="hold" grpId="0" nodeType="withEffect">
                                  <p:stCondLst>
                                    <p:cond delay="12000"/>
                                  </p:stCondLst>
                                  <p:childTnLst>
                                    <p:set>
                                      <p:cBhvr>
                                        <p:cTn id="32" dur="1" fill="hold">
                                          <p:stCondLst>
                                            <p:cond delay="0"/>
                                          </p:stCondLst>
                                        </p:cTn>
                                        <p:tgtEl>
                                          <p:spTgt spid="4">
                                            <p:txEl>
                                              <p:pRg st="6" end="6"/>
                                            </p:txEl>
                                          </p:spTgt>
                                        </p:tgtEl>
                                        <p:attrNameLst>
                                          <p:attrName>style.visibility</p:attrName>
                                        </p:attrNameLst>
                                      </p:cBhvr>
                                      <p:to>
                                        <p:strVal val="visible"/>
                                      </p:to>
                                    </p:set>
                                    <p:animEffect transition="in" filter="fade">
                                      <p:cBhvr>
                                        <p:cTn id="33" dur="2000"/>
                                        <p:tgtEl>
                                          <p:spTgt spid="4">
                                            <p:txEl>
                                              <p:pRg st="6" end="6"/>
                                            </p:txEl>
                                          </p:spTgt>
                                        </p:tgtEl>
                                      </p:cBhvr>
                                    </p:animEffect>
                                  </p:childTnLst>
                                </p:cTn>
                              </p:par>
                              <p:par>
                                <p:cTn id="34" presetID="10" presetClass="entr" presetSubtype="0" fill="hold" grpId="0" nodeType="withEffect">
                                  <p:stCondLst>
                                    <p:cond delay="14000"/>
                                  </p:stCondLst>
                                  <p:childTnLst>
                                    <p:set>
                                      <p:cBhvr>
                                        <p:cTn id="35" dur="1" fill="hold">
                                          <p:stCondLst>
                                            <p:cond delay="0"/>
                                          </p:stCondLst>
                                        </p:cTn>
                                        <p:tgtEl>
                                          <p:spTgt spid="4">
                                            <p:txEl>
                                              <p:pRg st="7" end="7"/>
                                            </p:txEl>
                                          </p:spTgt>
                                        </p:tgtEl>
                                        <p:attrNameLst>
                                          <p:attrName>style.visibility</p:attrName>
                                        </p:attrNameLst>
                                      </p:cBhvr>
                                      <p:to>
                                        <p:strVal val="visible"/>
                                      </p:to>
                                    </p:set>
                                    <p:animEffect transition="in" filter="fade">
                                      <p:cBhvr>
                                        <p:cTn id="36" dur="2000"/>
                                        <p:tgtEl>
                                          <p:spTgt spid="4">
                                            <p:txEl>
                                              <p:pRg st="7" end="7"/>
                                            </p:txEl>
                                          </p:spTgt>
                                        </p:tgtEl>
                                      </p:cBhvr>
                                    </p:animEffect>
                                  </p:childTnLst>
                                </p:cTn>
                              </p:par>
                              <p:par>
                                <p:cTn id="37" presetID="10" presetClass="entr" presetSubtype="0" fill="hold" grpId="0" nodeType="withEffect">
                                  <p:stCondLst>
                                    <p:cond delay="16000"/>
                                  </p:stCondLst>
                                  <p:childTnLst>
                                    <p:set>
                                      <p:cBhvr>
                                        <p:cTn id="38" dur="1" fill="hold">
                                          <p:stCondLst>
                                            <p:cond delay="0"/>
                                          </p:stCondLst>
                                        </p:cTn>
                                        <p:tgtEl>
                                          <p:spTgt spid="4">
                                            <p:txEl>
                                              <p:pRg st="8" end="8"/>
                                            </p:txEl>
                                          </p:spTgt>
                                        </p:tgtEl>
                                        <p:attrNameLst>
                                          <p:attrName>style.visibility</p:attrName>
                                        </p:attrNameLst>
                                      </p:cBhvr>
                                      <p:to>
                                        <p:strVal val="visible"/>
                                      </p:to>
                                    </p:set>
                                    <p:animEffect transition="in" filter="fade">
                                      <p:cBhvr>
                                        <p:cTn id="39" dur="2000"/>
                                        <p:tgtEl>
                                          <p:spTgt spid="4">
                                            <p:txEl>
                                              <p:pRg st="8" end="8"/>
                                            </p:txEl>
                                          </p:spTgt>
                                        </p:tgtEl>
                                      </p:cBhvr>
                                    </p:animEffect>
                                  </p:childTnLst>
                                </p:cTn>
                              </p:par>
                              <p:par>
                                <p:cTn id="40" presetID="10" presetClass="entr" presetSubtype="0" fill="hold" grpId="0" nodeType="withEffect">
                                  <p:stCondLst>
                                    <p:cond delay="18000"/>
                                  </p:stCondLst>
                                  <p:childTnLst>
                                    <p:set>
                                      <p:cBhvr>
                                        <p:cTn id="41" dur="1" fill="hold">
                                          <p:stCondLst>
                                            <p:cond delay="0"/>
                                          </p:stCondLst>
                                        </p:cTn>
                                        <p:tgtEl>
                                          <p:spTgt spid="4">
                                            <p:txEl>
                                              <p:pRg st="9" end="9"/>
                                            </p:txEl>
                                          </p:spTgt>
                                        </p:tgtEl>
                                        <p:attrNameLst>
                                          <p:attrName>style.visibility</p:attrName>
                                        </p:attrNameLst>
                                      </p:cBhvr>
                                      <p:to>
                                        <p:strVal val="visible"/>
                                      </p:to>
                                    </p:set>
                                    <p:animEffect transition="in" filter="fade">
                                      <p:cBhvr>
                                        <p:cTn id="42" dur="2000"/>
                                        <p:tgtEl>
                                          <p:spTgt spid="4">
                                            <p:txEl>
                                              <p:pRg st="9" end="9"/>
                                            </p:txEl>
                                          </p:spTgt>
                                        </p:tgtEl>
                                      </p:cBhvr>
                                    </p:animEffect>
                                  </p:childTnLst>
                                </p:cTn>
                              </p:par>
                              <p:par>
                                <p:cTn id="43" presetID="10" presetClass="entr" presetSubtype="0" fill="hold" grpId="0" nodeType="withEffect">
                                  <p:stCondLst>
                                    <p:cond delay="20000"/>
                                  </p:stCondLst>
                                  <p:childTnLst>
                                    <p:set>
                                      <p:cBhvr>
                                        <p:cTn id="44" dur="1" fill="hold">
                                          <p:stCondLst>
                                            <p:cond delay="0"/>
                                          </p:stCondLst>
                                        </p:cTn>
                                        <p:tgtEl>
                                          <p:spTgt spid="4">
                                            <p:txEl>
                                              <p:pRg st="10" end="10"/>
                                            </p:txEl>
                                          </p:spTgt>
                                        </p:tgtEl>
                                        <p:attrNameLst>
                                          <p:attrName>style.visibility</p:attrName>
                                        </p:attrNameLst>
                                      </p:cBhvr>
                                      <p:to>
                                        <p:strVal val="visible"/>
                                      </p:to>
                                    </p:set>
                                    <p:animEffect transition="in" filter="fade">
                                      <p:cBhvr>
                                        <p:cTn id="45" dur="2000"/>
                                        <p:tgtEl>
                                          <p:spTgt spid="4">
                                            <p:txEl>
                                              <p:pRg st="10" end="10"/>
                                            </p:txEl>
                                          </p:spTgt>
                                        </p:tgtEl>
                                      </p:cBhvr>
                                    </p:animEffect>
                                  </p:childTnLst>
                                </p:cTn>
                              </p:par>
                              <p:par>
                                <p:cTn id="46" presetID="10" presetClass="entr" presetSubtype="0" fill="hold" grpId="0" nodeType="withEffect">
                                  <p:stCondLst>
                                    <p:cond delay="22000"/>
                                  </p:stCondLst>
                                  <p:childTnLst>
                                    <p:set>
                                      <p:cBhvr>
                                        <p:cTn id="47" dur="1" fill="hold">
                                          <p:stCondLst>
                                            <p:cond delay="0"/>
                                          </p:stCondLst>
                                        </p:cTn>
                                        <p:tgtEl>
                                          <p:spTgt spid="4">
                                            <p:txEl>
                                              <p:pRg st="11" end="11"/>
                                            </p:txEl>
                                          </p:spTgt>
                                        </p:tgtEl>
                                        <p:attrNameLst>
                                          <p:attrName>style.visibility</p:attrName>
                                        </p:attrNameLst>
                                      </p:cBhvr>
                                      <p:to>
                                        <p:strVal val="visible"/>
                                      </p:to>
                                    </p:set>
                                    <p:animEffect transition="in" filter="fade">
                                      <p:cBhvr>
                                        <p:cTn id="48" dur="2000"/>
                                        <p:tgtEl>
                                          <p:spTgt spid="4">
                                            <p:txEl>
                                              <p:pRg st="11" end="11"/>
                                            </p:txEl>
                                          </p:spTgt>
                                        </p:tgtEl>
                                      </p:cBhvr>
                                    </p:animEffect>
                                  </p:childTnLst>
                                </p:cTn>
                              </p:par>
                              <p:par>
                                <p:cTn id="49" presetID="10" presetClass="entr" presetSubtype="0" fill="hold" grpId="0" nodeType="withEffect">
                                  <p:stCondLst>
                                    <p:cond delay="24000"/>
                                  </p:stCondLst>
                                  <p:childTnLst>
                                    <p:set>
                                      <p:cBhvr>
                                        <p:cTn id="50" dur="1" fill="hold">
                                          <p:stCondLst>
                                            <p:cond delay="0"/>
                                          </p:stCondLst>
                                        </p:cTn>
                                        <p:tgtEl>
                                          <p:spTgt spid="4">
                                            <p:txEl>
                                              <p:pRg st="12" end="12"/>
                                            </p:txEl>
                                          </p:spTgt>
                                        </p:tgtEl>
                                        <p:attrNameLst>
                                          <p:attrName>style.visibility</p:attrName>
                                        </p:attrNameLst>
                                      </p:cBhvr>
                                      <p:to>
                                        <p:strVal val="visible"/>
                                      </p:to>
                                    </p:set>
                                    <p:animEffect transition="in" filter="fade">
                                      <p:cBhvr>
                                        <p:cTn id="51" dur="2000"/>
                                        <p:tgtEl>
                                          <p:spTgt spid="4">
                                            <p:txEl>
                                              <p:pRg st="12" end="12"/>
                                            </p:txEl>
                                          </p:spTgt>
                                        </p:tgtEl>
                                      </p:cBhvr>
                                    </p:animEffect>
                                  </p:childTnLst>
                                </p:cTn>
                              </p:par>
                              <p:par>
                                <p:cTn id="52" presetID="10" presetClass="entr" presetSubtype="0" fill="hold" grpId="0" nodeType="withEffect">
                                  <p:stCondLst>
                                    <p:cond delay="26000"/>
                                  </p:stCondLst>
                                  <p:childTnLst>
                                    <p:set>
                                      <p:cBhvr>
                                        <p:cTn id="53" dur="1" fill="hold">
                                          <p:stCondLst>
                                            <p:cond delay="0"/>
                                          </p:stCondLst>
                                        </p:cTn>
                                        <p:tgtEl>
                                          <p:spTgt spid="4">
                                            <p:txEl>
                                              <p:pRg st="13" end="13"/>
                                            </p:txEl>
                                          </p:spTgt>
                                        </p:tgtEl>
                                        <p:attrNameLst>
                                          <p:attrName>style.visibility</p:attrName>
                                        </p:attrNameLst>
                                      </p:cBhvr>
                                      <p:to>
                                        <p:strVal val="visible"/>
                                      </p:to>
                                    </p:set>
                                    <p:animEffect transition="in" filter="fade">
                                      <p:cBhvr>
                                        <p:cTn id="54" dur="2000"/>
                                        <p:tgtEl>
                                          <p:spTgt spid="4">
                                            <p:txEl>
                                              <p:pRg st="13" end="13"/>
                                            </p:txEl>
                                          </p:spTgt>
                                        </p:tgtEl>
                                      </p:cBhvr>
                                    </p:animEffect>
                                  </p:childTnLst>
                                </p:cTn>
                              </p:par>
                              <p:par>
                                <p:cTn id="55" presetID="10" presetClass="entr" presetSubtype="0" fill="hold" nodeType="withEffect">
                                  <p:stCondLst>
                                    <p:cond delay="28000"/>
                                  </p:stCondLst>
                                  <p:childTnLst>
                                    <p:set>
                                      <p:cBhvr>
                                        <p:cTn id="56" dur="1" fill="hold">
                                          <p:stCondLst>
                                            <p:cond delay="0"/>
                                          </p:stCondLst>
                                        </p:cTn>
                                        <p:tgtEl>
                                          <p:spTgt spid="10244"/>
                                        </p:tgtEl>
                                        <p:attrNameLst>
                                          <p:attrName>style.visibility</p:attrName>
                                        </p:attrNameLst>
                                      </p:cBhvr>
                                      <p:to>
                                        <p:strVal val="visible"/>
                                      </p:to>
                                    </p:set>
                                    <p:animEffect transition="in" filter="fade">
                                      <p:cBhvr>
                                        <p:cTn id="57" dur="20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58"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2" grpId="0"/>
      <p:bldP spid="4" grpId="0" build="p" advAuto="200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79747"/>
        </a:solidFill>
        <a:effectLst/>
      </p:bgPr>
    </p:bg>
    <p:spTree>
      <p:nvGrpSpPr>
        <p:cNvPr id="1" name=""/>
        <p:cNvGrpSpPr/>
        <p:nvPr/>
      </p:nvGrpSpPr>
      <p:grpSpPr>
        <a:xfrm>
          <a:off x="0" y="0"/>
          <a:ext cx="0" cy="0"/>
          <a:chOff x="0" y="0"/>
          <a:chExt cx="0" cy="0"/>
        </a:xfrm>
      </p:grpSpPr>
      <p:sp>
        <p:nvSpPr>
          <p:cNvPr id="2" name="TextBox 1"/>
          <p:cNvSpPr txBox="1"/>
          <p:nvPr/>
        </p:nvSpPr>
        <p:spPr>
          <a:xfrm>
            <a:off x="1295400" y="304800"/>
            <a:ext cx="6324600" cy="769441"/>
          </a:xfrm>
          <a:prstGeom prst="rect">
            <a:avLst/>
          </a:prstGeom>
          <a:noFill/>
        </p:spPr>
        <p:txBody>
          <a:bodyPr wrap="square" rtlCol="0">
            <a:spAutoFit/>
          </a:bodyPr>
          <a:lstStyle/>
          <a:p>
            <a:pPr algn="ctr"/>
            <a:r>
              <a:rPr lang="en-US" sz="4400" dirty="0" smtClean="0">
                <a:latin typeface="Comic Sans MS" pitchFamily="66" charset="0"/>
              </a:rPr>
              <a:t>Biography (Cont.)</a:t>
            </a:r>
            <a:endParaRPr lang="en-US" sz="4400" dirty="0">
              <a:latin typeface="Comic Sans MS" pitchFamily="66" charset="0"/>
            </a:endParaRPr>
          </a:p>
        </p:txBody>
      </p:sp>
      <p:sp>
        <p:nvSpPr>
          <p:cNvPr id="3" name="TextBox 2"/>
          <p:cNvSpPr txBox="1"/>
          <p:nvPr/>
        </p:nvSpPr>
        <p:spPr>
          <a:xfrm>
            <a:off x="228600" y="1219200"/>
            <a:ext cx="8686800" cy="5216813"/>
          </a:xfrm>
          <a:prstGeom prst="rect">
            <a:avLst/>
          </a:prstGeom>
          <a:noFill/>
        </p:spPr>
        <p:txBody>
          <a:bodyPr wrap="square" rtlCol="0">
            <a:spAutoFit/>
          </a:bodyPr>
          <a:lstStyle/>
          <a:p>
            <a:pPr algn="ctr"/>
            <a:r>
              <a:rPr lang="en-US" dirty="0" smtClean="0">
                <a:latin typeface="Comic Sans MS" pitchFamily="66" charset="0"/>
              </a:rPr>
              <a:t>Selected Awards</a:t>
            </a:r>
          </a:p>
          <a:p>
            <a:pPr>
              <a:lnSpc>
                <a:spcPct val="150000"/>
              </a:lnSpc>
            </a:pPr>
            <a:r>
              <a:rPr lang="en-US" i="1" dirty="0" smtClean="0">
                <a:latin typeface="Comic Sans MS" pitchFamily="66" charset="0"/>
              </a:rPr>
              <a:t>One Gray Mouse Mouse</a:t>
            </a:r>
          </a:p>
          <a:p>
            <a:pPr>
              <a:lnSpc>
                <a:spcPct val="150000"/>
              </a:lnSpc>
              <a:buFont typeface="Arial" pitchFamily="34" charset="0"/>
              <a:buChar char="•"/>
            </a:pPr>
            <a:r>
              <a:rPr lang="en-US" sz="1600" dirty="0" smtClean="0">
                <a:latin typeface="Comic Sans MS" pitchFamily="66" charset="0"/>
              </a:rPr>
              <a:t>Honors Award Winner, National Parenting Publications Awards, 1997</a:t>
            </a:r>
          </a:p>
          <a:p>
            <a:pPr>
              <a:lnSpc>
                <a:spcPct val="150000"/>
              </a:lnSpc>
              <a:buFont typeface="Arial" pitchFamily="34" charset="0"/>
              <a:buChar char="•"/>
            </a:pPr>
            <a:r>
              <a:rPr lang="en-US" sz="1600" dirty="0" smtClean="0">
                <a:latin typeface="Comic Sans MS" pitchFamily="66" charset="0"/>
              </a:rPr>
              <a:t>Bronze Award Winner, 3-Dimensional Art Directors and Illustrators Awards Show, 1998</a:t>
            </a:r>
          </a:p>
          <a:p>
            <a:pPr>
              <a:lnSpc>
                <a:spcPct val="150000"/>
              </a:lnSpc>
            </a:pPr>
            <a:r>
              <a:rPr lang="en-US" sz="1600" i="1" dirty="0" smtClean="0">
                <a:latin typeface="Comic Sans MS" pitchFamily="66" charset="0"/>
              </a:rPr>
              <a:t>Sleepy Little Mouse</a:t>
            </a:r>
          </a:p>
          <a:p>
            <a:pPr>
              <a:lnSpc>
                <a:spcPct val="150000"/>
              </a:lnSpc>
              <a:buFont typeface="Arial" pitchFamily="34" charset="0"/>
              <a:buChar char="•"/>
            </a:pPr>
            <a:r>
              <a:rPr lang="en-US" sz="1600" dirty="0" smtClean="0">
                <a:latin typeface="Comic Sans MS" pitchFamily="66" charset="0"/>
              </a:rPr>
              <a:t>Independent Publisher Book Award Short List, 2001</a:t>
            </a:r>
          </a:p>
          <a:p>
            <a:pPr>
              <a:lnSpc>
                <a:spcPct val="150000"/>
              </a:lnSpc>
              <a:buFont typeface="Arial" pitchFamily="34" charset="0"/>
              <a:buChar char="•"/>
            </a:pPr>
            <a:r>
              <a:rPr lang="en-US" sz="1600" dirty="0" smtClean="0">
                <a:latin typeface="Comic Sans MS" pitchFamily="66" charset="0"/>
              </a:rPr>
              <a:t>Silver Award Winner, 3-Dimensional Art Directors and Illustrators Awards Show, 2001</a:t>
            </a:r>
          </a:p>
          <a:p>
            <a:pPr>
              <a:lnSpc>
                <a:spcPct val="150000"/>
              </a:lnSpc>
            </a:pPr>
            <a:r>
              <a:rPr lang="en-US" sz="1600" i="1" dirty="0" smtClean="0">
                <a:latin typeface="Comic Sans MS" pitchFamily="66" charset="0"/>
              </a:rPr>
              <a:t>Busy Little Mouse</a:t>
            </a:r>
          </a:p>
          <a:p>
            <a:pPr>
              <a:lnSpc>
                <a:spcPct val="150000"/>
              </a:lnSpc>
              <a:buFont typeface="Arial" pitchFamily="34" charset="0"/>
              <a:buChar char="•"/>
            </a:pPr>
            <a:r>
              <a:rPr lang="en-US" sz="1600" dirty="0" smtClean="0">
                <a:latin typeface="Comic Sans MS" pitchFamily="66" charset="0"/>
              </a:rPr>
              <a:t>International Reading Association </a:t>
            </a:r>
            <a:r>
              <a:rPr lang="en-US" sz="1600" dirty="0" err="1" smtClean="0">
                <a:latin typeface="Comic Sans MS" pitchFamily="66" charset="0"/>
              </a:rPr>
              <a:t>Childrens</a:t>
            </a:r>
            <a:r>
              <a:rPr lang="en-US" sz="1600" dirty="0" smtClean="0">
                <a:latin typeface="Comic Sans MS" pitchFamily="66" charset="0"/>
              </a:rPr>
              <a:t>’ Choices, shortlist, 2003</a:t>
            </a:r>
          </a:p>
          <a:p>
            <a:pPr>
              <a:lnSpc>
                <a:spcPct val="150000"/>
              </a:lnSpc>
            </a:pPr>
            <a:r>
              <a:rPr lang="en-US" sz="1600" i="1" dirty="0" smtClean="0">
                <a:latin typeface="Comic Sans MS" pitchFamily="66" charset="0"/>
              </a:rPr>
              <a:t>Big Week for Little Mouse</a:t>
            </a:r>
          </a:p>
          <a:p>
            <a:pPr>
              <a:lnSpc>
                <a:spcPct val="150000"/>
              </a:lnSpc>
              <a:buFont typeface="Arial" pitchFamily="34" charset="0"/>
              <a:buChar char="•"/>
            </a:pPr>
            <a:r>
              <a:rPr lang="en-US" sz="1600" dirty="0" smtClean="0">
                <a:latin typeface="Comic Sans MS" pitchFamily="66" charset="0"/>
              </a:rPr>
              <a:t>International Reading Association </a:t>
            </a:r>
            <a:r>
              <a:rPr lang="en-US" sz="1600" dirty="0" err="1" smtClean="0">
                <a:latin typeface="Comic Sans MS" pitchFamily="66" charset="0"/>
              </a:rPr>
              <a:t>Childrens</a:t>
            </a:r>
            <a:r>
              <a:rPr lang="en-US" sz="1600" dirty="0" smtClean="0">
                <a:latin typeface="Comic Sans MS" pitchFamily="66" charset="0"/>
              </a:rPr>
              <a:t>’ Choices, shortlist, 2005 </a:t>
            </a:r>
          </a:p>
          <a:p>
            <a:pPr>
              <a:lnSpc>
                <a:spcPct val="150000"/>
              </a:lnSpc>
            </a:pPr>
            <a:endParaRPr lang="en-US" sz="1600" dirty="0" smtClean="0">
              <a:latin typeface="Comic Sans MS" pitchFamily="66" charset="0"/>
            </a:endParaRPr>
          </a:p>
          <a:p>
            <a:pPr>
              <a:lnSpc>
                <a:spcPct val="150000"/>
              </a:lnSpc>
              <a:buFont typeface="Arial" pitchFamily="34" charset="0"/>
              <a:buChar char="•"/>
            </a:pPr>
            <a:r>
              <a:rPr lang="en-US" sz="1600" dirty="0" err="1" smtClean="0">
                <a:latin typeface="Comic Sans MS" pitchFamily="66" charset="0"/>
              </a:rPr>
              <a:t>Libris</a:t>
            </a:r>
            <a:r>
              <a:rPr lang="en-US" sz="1600" dirty="0" smtClean="0">
                <a:latin typeface="Comic Sans MS" pitchFamily="66" charset="0"/>
              </a:rPr>
              <a:t> Award for Children’s Illustrator of the Year, Canadian Booksellers Association,</a:t>
            </a:r>
          </a:p>
          <a:p>
            <a:pPr>
              <a:lnSpc>
                <a:spcPct val="150000"/>
              </a:lnSpc>
            </a:pPr>
            <a:r>
              <a:rPr lang="en-US" sz="1600" dirty="0" smtClean="0">
                <a:latin typeface="Comic Sans MS" pitchFamily="66" charset="0"/>
              </a:rPr>
              <a:t>     2000</a:t>
            </a:r>
          </a:p>
        </p:txBody>
      </p:sp>
      <p:pic>
        <p:nvPicPr>
          <p:cNvPr id="2049" name="Picture 1"/>
          <p:cNvPicPr>
            <a:picLocks noChangeAspect="1" noChangeArrowheads="1"/>
          </p:cNvPicPr>
          <p:nvPr/>
        </p:nvPicPr>
        <p:blipFill>
          <a:blip r:embed="rId4" cstate="print"/>
          <a:srcRect/>
          <a:stretch>
            <a:fillRect/>
          </a:stretch>
        </p:blipFill>
        <p:spPr bwMode="auto">
          <a:xfrm>
            <a:off x="7010400" y="381000"/>
            <a:ext cx="1714500" cy="1714500"/>
          </a:xfrm>
          <a:prstGeom prst="rect">
            <a:avLst/>
          </a:prstGeom>
          <a:noFill/>
          <a:ln w="9525">
            <a:noFill/>
            <a:miter lim="800000"/>
            <a:headEnd/>
            <a:tailEnd/>
          </a:ln>
        </p:spPr>
      </p:pic>
      <p:pic>
        <p:nvPicPr>
          <p:cNvPr id="5" name="Fernandes_Slide_5_2.wav">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ransition spd="med" advTm="31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2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200"/>
                                        <p:tgtEl>
                                          <p:spTgt spid="2"/>
                                        </p:tgtEl>
                                        <p:attrNameLst>
                                          <p:attrName>fillcolor</p:attrName>
                                        </p:attrNameLst>
                                      </p:cBhvr>
                                      <p:tavLst>
                                        <p:tav tm="0">
                                          <p:val>
                                            <p:clrVal>
                                              <a:schemeClr val="accent2"/>
                                            </p:clrVal>
                                          </p:val>
                                        </p:tav>
                                        <p:tav tm="50000">
                                          <p:val>
                                            <p:clrVal>
                                              <a:schemeClr val="hlink"/>
                                            </p:clrVal>
                                          </p:val>
                                        </p:tav>
                                      </p:tavLst>
                                    </p:anim>
                                    <p:set>
                                      <p:cBhvr>
                                        <p:cTn id="9" dur="200"/>
                                        <p:tgtEl>
                                          <p:spTgt spid="2"/>
                                        </p:tgtEl>
                                        <p:attrNameLst>
                                          <p:attrName>fill.type</p:attrName>
                                        </p:attrNameLst>
                                      </p:cBhvr>
                                      <p:to>
                                        <p:strVal val="solid"/>
                                      </p:to>
                                    </p:set>
                                  </p:childTnLst>
                                </p:cTn>
                              </p:par>
                            </p:childTnLst>
                          </p:cTn>
                        </p:par>
                        <p:par>
                          <p:cTn id="10" fill="hold">
                            <p:stCondLst>
                              <p:cond delay="1700"/>
                            </p:stCondLst>
                            <p:childTnLst>
                              <p:par>
                                <p:cTn id="11" presetID="1" presetClass="mediacall" presetSubtype="0" fill="hold" nodeType="afterEffect">
                                  <p:stCondLst>
                                    <p:cond delay="0"/>
                                  </p:stCondLst>
                                  <p:childTnLst>
                                    <p:cmd type="call" cmd="playFrom(0.0)">
                                      <p:cBhvr>
                                        <p:cTn id="12" dur="27539" fill="hold"/>
                                        <p:tgtEl>
                                          <p:spTgt spid="5"/>
                                        </p:tgtEl>
                                      </p:cBhvr>
                                    </p:cmd>
                                  </p:childTnLst>
                                </p:cTn>
                              </p:par>
                              <p:par>
                                <p:cTn id="13" presetID="10" presetClass="entr" presetSubtype="0"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childTnLst>
                                </p:cTn>
                              </p:par>
                              <p:par>
                                <p:cTn id="16" presetID="10" presetClass="entr" presetSubtype="0" fill="hold" grpId="0" nodeType="withEffect">
                                  <p:stCondLst>
                                    <p:cond delay="200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childTnLst>
                                </p:cTn>
                              </p:par>
                              <p:par>
                                <p:cTn id="19" presetID="10" presetClass="entr" presetSubtype="0" fill="hold" grpId="0" nodeType="withEffect">
                                  <p:stCondLst>
                                    <p:cond delay="400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childTnLst>
                                </p:cTn>
                              </p:par>
                              <p:par>
                                <p:cTn id="22" presetID="10" presetClass="entr" presetSubtype="0" fill="hold" grpId="0" nodeType="withEffect">
                                  <p:stCondLst>
                                    <p:cond delay="600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2000"/>
                                        <p:tgtEl>
                                          <p:spTgt spid="3">
                                            <p:txEl>
                                              <p:pRg st="3" end="3"/>
                                            </p:txEl>
                                          </p:spTgt>
                                        </p:tgtEl>
                                      </p:cBhvr>
                                    </p:animEffect>
                                  </p:childTnLst>
                                </p:cTn>
                              </p:par>
                              <p:par>
                                <p:cTn id="25" presetID="10" presetClass="entr" presetSubtype="0" fill="hold" grpId="0" nodeType="withEffect">
                                  <p:stCondLst>
                                    <p:cond delay="800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par>
                                <p:cTn id="28" presetID="10" presetClass="entr" presetSubtype="0" fill="hold" grpId="0" nodeType="withEffect">
                                  <p:stCondLst>
                                    <p:cond delay="1000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2000"/>
                                        <p:tgtEl>
                                          <p:spTgt spid="3">
                                            <p:txEl>
                                              <p:pRg st="5" end="5"/>
                                            </p:txEl>
                                          </p:spTgt>
                                        </p:tgtEl>
                                      </p:cBhvr>
                                    </p:animEffect>
                                  </p:childTnLst>
                                </p:cTn>
                              </p:par>
                              <p:par>
                                <p:cTn id="31" presetID="10" presetClass="entr" presetSubtype="0" fill="hold" grpId="0" nodeType="withEffect">
                                  <p:stCondLst>
                                    <p:cond delay="1200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2000"/>
                                        <p:tgtEl>
                                          <p:spTgt spid="3">
                                            <p:txEl>
                                              <p:pRg st="6" end="6"/>
                                            </p:txEl>
                                          </p:spTgt>
                                        </p:tgtEl>
                                      </p:cBhvr>
                                    </p:animEffect>
                                  </p:childTnLst>
                                </p:cTn>
                              </p:par>
                              <p:par>
                                <p:cTn id="34" presetID="10" presetClass="entr" presetSubtype="0" fill="hold" grpId="0" nodeType="withEffect">
                                  <p:stCondLst>
                                    <p:cond delay="1400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2000"/>
                                        <p:tgtEl>
                                          <p:spTgt spid="3">
                                            <p:txEl>
                                              <p:pRg st="7" end="7"/>
                                            </p:txEl>
                                          </p:spTgt>
                                        </p:tgtEl>
                                      </p:cBhvr>
                                    </p:animEffect>
                                  </p:childTnLst>
                                </p:cTn>
                              </p:par>
                              <p:par>
                                <p:cTn id="37" presetID="10" presetClass="entr" presetSubtype="0" fill="hold" grpId="0" nodeType="withEffect">
                                  <p:stCondLst>
                                    <p:cond delay="1600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2000"/>
                                        <p:tgtEl>
                                          <p:spTgt spid="3">
                                            <p:txEl>
                                              <p:pRg st="8" end="8"/>
                                            </p:txEl>
                                          </p:spTgt>
                                        </p:tgtEl>
                                      </p:cBhvr>
                                    </p:animEffect>
                                  </p:childTnLst>
                                </p:cTn>
                              </p:par>
                              <p:par>
                                <p:cTn id="40" presetID="10" presetClass="entr" presetSubtype="0" fill="hold" grpId="0" nodeType="withEffect">
                                  <p:stCondLst>
                                    <p:cond delay="1800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2000"/>
                                        <p:tgtEl>
                                          <p:spTgt spid="3">
                                            <p:txEl>
                                              <p:pRg st="9" end="9"/>
                                            </p:txEl>
                                          </p:spTgt>
                                        </p:tgtEl>
                                      </p:cBhvr>
                                    </p:animEffect>
                                  </p:childTnLst>
                                </p:cTn>
                              </p:par>
                              <p:par>
                                <p:cTn id="43" presetID="10" presetClass="entr" presetSubtype="0" fill="hold" grpId="0" nodeType="withEffect">
                                  <p:stCondLst>
                                    <p:cond delay="2000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fade">
                                      <p:cBhvr>
                                        <p:cTn id="45" dur="2000"/>
                                        <p:tgtEl>
                                          <p:spTgt spid="3">
                                            <p:txEl>
                                              <p:pRg st="10" end="10"/>
                                            </p:txEl>
                                          </p:spTgt>
                                        </p:tgtEl>
                                      </p:cBhvr>
                                    </p:animEffect>
                                  </p:childTnLst>
                                </p:cTn>
                              </p:par>
                              <p:par>
                                <p:cTn id="46" presetID="10" presetClass="entr" presetSubtype="0" fill="hold" grpId="0" nodeType="withEffect">
                                  <p:stCondLst>
                                    <p:cond delay="22000"/>
                                  </p:stCondLst>
                                  <p:childTnLst>
                                    <p:set>
                                      <p:cBhvr>
                                        <p:cTn id="47" dur="1" fill="hold">
                                          <p:stCondLst>
                                            <p:cond delay="0"/>
                                          </p:stCondLst>
                                        </p:cTn>
                                        <p:tgtEl>
                                          <p:spTgt spid="3">
                                            <p:txEl>
                                              <p:pRg st="12" end="12"/>
                                            </p:txEl>
                                          </p:spTgt>
                                        </p:tgtEl>
                                        <p:attrNameLst>
                                          <p:attrName>style.visibility</p:attrName>
                                        </p:attrNameLst>
                                      </p:cBhvr>
                                      <p:to>
                                        <p:strVal val="visible"/>
                                      </p:to>
                                    </p:set>
                                    <p:animEffect transition="in" filter="fade">
                                      <p:cBhvr>
                                        <p:cTn id="48" dur="2000"/>
                                        <p:tgtEl>
                                          <p:spTgt spid="3">
                                            <p:txEl>
                                              <p:pRg st="12" end="12"/>
                                            </p:txEl>
                                          </p:spTgt>
                                        </p:tgtEl>
                                      </p:cBhvr>
                                    </p:animEffect>
                                  </p:childTnLst>
                                </p:cTn>
                              </p:par>
                              <p:par>
                                <p:cTn id="49" presetID="10" presetClass="entr" presetSubtype="0" fill="hold" grpId="0" nodeType="withEffect">
                                  <p:stCondLst>
                                    <p:cond delay="22000"/>
                                  </p:stCondLst>
                                  <p:childTnLst>
                                    <p:set>
                                      <p:cBhvr>
                                        <p:cTn id="50" dur="1" fill="hold">
                                          <p:stCondLst>
                                            <p:cond delay="0"/>
                                          </p:stCondLst>
                                        </p:cTn>
                                        <p:tgtEl>
                                          <p:spTgt spid="3">
                                            <p:txEl>
                                              <p:pRg st="13" end="13"/>
                                            </p:txEl>
                                          </p:spTgt>
                                        </p:tgtEl>
                                        <p:attrNameLst>
                                          <p:attrName>style.visibility</p:attrName>
                                        </p:attrNameLst>
                                      </p:cBhvr>
                                      <p:to>
                                        <p:strVal val="visible"/>
                                      </p:to>
                                    </p:set>
                                    <p:animEffect transition="in" filter="fade">
                                      <p:cBhvr>
                                        <p:cTn id="51" dur="2000"/>
                                        <p:tgtEl>
                                          <p:spTgt spid="3">
                                            <p:txEl>
                                              <p:pRg st="13" end="13"/>
                                            </p:txEl>
                                          </p:spTgt>
                                        </p:tgtEl>
                                      </p:cBhvr>
                                    </p:animEffect>
                                  </p:childTnLst>
                                </p:cTn>
                              </p:par>
                              <p:par>
                                <p:cTn id="52" presetID="10" presetClass="entr" presetSubtype="0" fill="hold" nodeType="withEffect">
                                  <p:stCondLst>
                                    <p:cond delay="25000"/>
                                  </p:stCondLst>
                                  <p:childTnLst>
                                    <p:set>
                                      <p:cBhvr>
                                        <p:cTn id="53" dur="1" fill="hold">
                                          <p:stCondLst>
                                            <p:cond delay="0"/>
                                          </p:stCondLst>
                                        </p:cTn>
                                        <p:tgtEl>
                                          <p:spTgt spid="2049"/>
                                        </p:tgtEl>
                                        <p:attrNameLst>
                                          <p:attrName>style.visibility</p:attrName>
                                        </p:attrNameLst>
                                      </p:cBhvr>
                                      <p:to>
                                        <p:strVal val="visible"/>
                                      </p:to>
                                    </p:set>
                                    <p:animEffect transition="in" filter="fade">
                                      <p:cBhvr>
                                        <p:cTn id="54" dur="2000"/>
                                        <p:tgtEl>
                                          <p:spTgt spid="204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55"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pic>
        <p:nvPicPr>
          <p:cNvPr id="7170" name="Picture 2" descr="Fimo Soft">
            <a:hlinkClick r:id="rId4"/>
          </p:cNvPr>
          <p:cNvPicPr>
            <a:picLocks noChangeAspect="1" noChangeArrowheads="1"/>
          </p:cNvPicPr>
          <p:nvPr/>
        </p:nvPicPr>
        <p:blipFill>
          <a:blip r:embed="rId5" cstate="print"/>
          <a:srcRect/>
          <a:stretch>
            <a:fillRect/>
          </a:stretch>
        </p:blipFill>
        <p:spPr bwMode="auto">
          <a:xfrm>
            <a:off x="3048000" y="4267200"/>
            <a:ext cx="2743200" cy="2057400"/>
          </a:xfrm>
          <a:prstGeom prst="rect">
            <a:avLst/>
          </a:prstGeom>
          <a:noFill/>
        </p:spPr>
      </p:pic>
      <p:sp>
        <p:nvSpPr>
          <p:cNvPr id="4" name="TextBox 3"/>
          <p:cNvSpPr txBox="1"/>
          <p:nvPr/>
        </p:nvSpPr>
        <p:spPr>
          <a:xfrm>
            <a:off x="533400" y="152400"/>
            <a:ext cx="7924800" cy="1446550"/>
          </a:xfrm>
          <a:prstGeom prst="rect">
            <a:avLst/>
          </a:prstGeom>
          <a:noFill/>
        </p:spPr>
        <p:txBody>
          <a:bodyPr wrap="square" rtlCol="0">
            <a:spAutoFit/>
          </a:bodyPr>
          <a:lstStyle/>
          <a:p>
            <a:pPr algn="ctr"/>
            <a:r>
              <a:rPr lang="en-US" sz="4400" dirty="0" smtClean="0">
                <a:latin typeface="Comic Sans MS" pitchFamily="66" charset="0"/>
              </a:rPr>
              <a:t>An Introduction to </a:t>
            </a:r>
          </a:p>
          <a:p>
            <a:pPr algn="ctr"/>
            <a:r>
              <a:rPr lang="en-US" sz="4400" dirty="0" smtClean="0">
                <a:latin typeface="Comic Sans MS" pitchFamily="66" charset="0"/>
              </a:rPr>
              <a:t>Kim’s Work</a:t>
            </a:r>
            <a:endParaRPr lang="en-US" sz="4400" dirty="0">
              <a:latin typeface="Comic Sans MS" pitchFamily="66" charset="0"/>
            </a:endParaRPr>
          </a:p>
        </p:txBody>
      </p:sp>
      <p:sp>
        <p:nvSpPr>
          <p:cNvPr id="5" name="TextBox 4"/>
          <p:cNvSpPr txBox="1"/>
          <p:nvPr/>
        </p:nvSpPr>
        <p:spPr>
          <a:xfrm>
            <a:off x="3810000" y="1676400"/>
            <a:ext cx="2895600" cy="369332"/>
          </a:xfrm>
          <a:prstGeom prst="rect">
            <a:avLst/>
          </a:prstGeom>
          <a:noFill/>
        </p:spPr>
        <p:txBody>
          <a:bodyPr wrap="square" rtlCol="0">
            <a:spAutoFit/>
          </a:bodyPr>
          <a:lstStyle/>
          <a:p>
            <a:pPr>
              <a:buFont typeface="Arial" pitchFamily="34" charset="0"/>
              <a:buChar char="•"/>
            </a:pPr>
            <a:r>
              <a:rPr lang="en-US" dirty="0" err="1" smtClean="0">
                <a:latin typeface="Comic Sans MS" pitchFamily="66" charset="0"/>
              </a:rPr>
              <a:t>Fimo</a:t>
            </a:r>
            <a:r>
              <a:rPr lang="en-US" dirty="0" smtClean="0">
                <a:latin typeface="Comic Sans MS" pitchFamily="66" charset="0"/>
              </a:rPr>
              <a:t> Clay</a:t>
            </a:r>
            <a:endParaRPr lang="en-US" dirty="0">
              <a:latin typeface="Comic Sans MS" pitchFamily="66" charset="0"/>
            </a:endParaRPr>
          </a:p>
        </p:txBody>
      </p:sp>
      <p:sp>
        <p:nvSpPr>
          <p:cNvPr id="6" name="TextBox 5"/>
          <p:cNvSpPr txBox="1"/>
          <p:nvPr/>
        </p:nvSpPr>
        <p:spPr>
          <a:xfrm>
            <a:off x="6172200" y="2362200"/>
            <a:ext cx="2971800" cy="646331"/>
          </a:xfrm>
          <a:prstGeom prst="rect">
            <a:avLst/>
          </a:prstGeom>
          <a:noFill/>
        </p:spPr>
        <p:txBody>
          <a:bodyPr wrap="square" rtlCol="0">
            <a:spAutoFit/>
          </a:bodyPr>
          <a:lstStyle/>
          <a:p>
            <a:pPr>
              <a:buFont typeface="Arial" pitchFamily="34" charset="0"/>
              <a:buChar char="•"/>
            </a:pPr>
            <a:r>
              <a:rPr lang="en-US" dirty="0" smtClean="0">
                <a:latin typeface="Comic Sans MS" pitchFamily="66" charset="0"/>
              </a:rPr>
              <a:t>Draws sketches for editor approval</a:t>
            </a:r>
            <a:endParaRPr lang="en-US" dirty="0">
              <a:latin typeface="Comic Sans MS" pitchFamily="66" charset="0"/>
            </a:endParaRPr>
          </a:p>
        </p:txBody>
      </p:sp>
      <p:sp>
        <p:nvSpPr>
          <p:cNvPr id="7" name="TextBox 6"/>
          <p:cNvSpPr txBox="1"/>
          <p:nvPr/>
        </p:nvSpPr>
        <p:spPr>
          <a:xfrm>
            <a:off x="228600" y="2362200"/>
            <a:ext cx="2895600" cy="646331"/>
          </a:xfrm>
          <a:prstGeom prst="rect">
            <a:avLst/>
          </a:prstGeom>
          <a:noFill/>
        </p:spPr>
        <p:txBody>
          <a:bodyPr wrap="square" rtlCol="0">
            <a:spAutoFit/>
          </a:bodyPr>
          <a:lstStyle/>
          <a:p>
            <a:pPr>
              <a:buFont typeface="Arial" pitchFamily="34" charset="0"/>
              <a:buChar char="•"/>
            </a:pPr>
            <a:r>
              <a:rPr lang="en-US" dirty="0" smtClean="0">
                <a:latin typeface="Comic Sans MS" pitchFamily="66" charset="0"/>
              </a:rPr>
              <a:t>Visits the library for visual references</a:t>
            </a:r>
            <a:endParaRPr lang="en-US" dirty="0">
              <a:latin typeface="Comic Sans MS" pitchFamily="66" charset="0"/>
            </a:endParaRPr>
          </a:p>
        </p:txBody>
      </p:sp>
      <p:sp>
        <p:nvSpPr>
          <p:cNvPr id="8" name="TextBox 7"/>
          <p:cNvSpPr txBox="1"/>
          <p:nvPr/>
        </p:nvSpPr>
        <p:spPr>
          <a:xfrm>
            <a:off x="3352800" y="2362200"/>
            <a:ext cx="2438400" cy="646331"/>
          </a:xfrm>
          <a:prstGeom prst="rect">
            <a:avLst/>
          </a:prstGeom>
          <a:noFill/>
        </p:spPr>
        <p:txBody>
          <a:bodyPr wrap="square" rtlCol="0">
            <a:spAutoFit/>
          </a:bodyPr>
          <a:lstStyle/>
          <a:p>
            <a:pPr>
              <a:buFont typeface="Arial" pitchFamily="34" charset="0"/>
              <a:buChar char="•"/>
            </a:pPr>
            <a:r>
              <a:rPr lang="en-US" dirty="0" smtClean="0">
                <a:latin typeface="Comic Sans MS" pitchFamily="66" charset="0"/>
              </a:rPr>
              <a:t>Creates the layout in her mind</a:t>
            </a:r>
            <a:endParaRPr lang="en-US" dirty="0">
              <a:latin typeface="Comic Sans MS" pitchFamily="66" charset="0"/>
            </a:endParaRPr>
          </a:p>
        </p:txBody>
      </p:sp>
      <p:pic>
        <p:nvPicPr>
          <p:cNvPr id="7172" name="Picture 4"/>
          <p:cNvPicPr>
            <a:picLocks noChangeAspect="1" noChangeArrowheads="1"/>
          </p:cNvPicPr>
          <p:nvPr/>
        </p:nvPicPr>
        <p:blipFill>
          <a:blip r:embed="rId6" cstate="print"/>
          <a:srcRect/>
          <a:stretch>
            <a:fillRect/>
          </a:stretch>
        </p:blipFill>
        <p:spPr bwMode="auto">
          <a:xfrm>
            <a:off x="533400" y="3429000"/>
            <a:ext cx="1714500" cy="1714500"/>
          </a:xfrm>
          <a:prstGeom prst="rect">
            <a:avLst/>
          </a:prstGeom>
          <a:noFill/>
          <a:ln w="9525">
            <a:noFill/>
            <a:miter lim="800000"/>
            <a:headEnd/>
            <a:tailEnd/>
          </a:ln>
        </p:spPr>
      </p:pic>
      <p:pic>
        <p:nvPicPr>
          <p:cNvPr id="7173" name="Picture 5"/>
          <p:cNvPicPr>
            <a:picLocks noChangeAspect="1" noChangeArrowheads="1"/>
          </p:cNvPicPr>
          <p:nvPr/>
        </p:nvPicPr>
        <p:blipFill>
          <a:blip r:embed="rId7" cstate="print"/>
          <a:srcRect/>
          <a:stretch>
            <a:fillRect/>
          </a:stretch>
        </p:blipFill>
        <p:spPr bwMode="auto">
          <a:xfrm>
            <a:off x="6553200" y="3505200"/>
            <a:ext cx="1752600" cy="1752600"/>
          </a:xfrm>
          <a:prstGeom prst="rect">
            <a:avLst/>
          </a:prstGeom>
          <a:noFill/>
          <a:ln w="9525">
            <a:noFill/>
            <a:miter lim="800000"/>
            <a:headEnd/>
            <a:tailEnd/>
          </a:ln>
        </p:spPr>
      </p:pic>
      <p:pic>
        <p:nvPicPr>
          <p:cNvPr id="11" name="Fernandes_Slide_6.wav">
            <a:hlinkClick r:id="" action="ppaction://media"/>
          </p:cNvPr>
          <p:cNvPicPr>
            <a:picLocks noRot="1" noChangeAspect="1"/>
          </p:cNvPicPr>
          <p:nvPr>
            <a:audioFile r:link="rId1"/>
          </p:nvPr>
        </p:nvPicPr>
        <p:blipFill>
          <a:blip r:embed="rId8" cstate="print"/>
          <a:stretch>
            <a:fillRect/>
          </a:stretch>
        </p:blipFill>
        <p:spPr>
          <a:xfrm>
            <a:off x="4267200" y="3352800"/>
            <a:ext cx="304800" cy="304800"/>
          </a:xfrm>
          <a:prstGeom prst="rect">
            <a:avLst/>
          </a:prstGeom>
        </p:spPr>
      </p:pic>
    </p:spTree>
  </p:cSld>
  <p:clrMapOvr>
    <a:masterClrMapping/>
  </p:clrMapOvr>
  <p:transition spd="med" advTm="69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20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200"/>
                                        <p:tgtEl>
                                          <p:spTgt spid="4"/>
                                        </p:tgtEl>
                                        <p:attrNameLst>
                                          <p:attrName>fillcolor</p:attrName>
                                        </p:attrNameLst>
                                      </p:cBhvr>
                                      <p:tavLst>
                                        <p:tav tm="0">
                                          <p:val>
                                            <p:clrVal>
                                              <a:schemeClr val="accent2"/>
                                            </p:clrVal>
                                          </p:val>
                                        </p:tav>
                                        <p:tav tm="50000">
                                          <p:val>
                                            <p:clrVal>
                                              <a:schemeClr val="hlink"/>
                                            </p:clrVal>
                                          </p:val>
                                        </p:tav>
                                      </p:tavLst>
                                    </p:anim>
                                    <p:set>
                                      <p:cBhvr>
                                        <p:cTn id="9" dur="200"/>
                                        <p:tgtEl>
                                          <p:spTgt spid="4"/>
                                        </p:tgtEl>
                                        <p:attrNameLst>
                                          <p:attrName>fill.type</p:attrName>
                                        </p:attrNameLst>
                                      </p:cBhvr>
                                      <p:to>
                                        <p:strVal val="solid"/>
                                      </p:to>
                                    </p:set>
                                  </p:childTnLst>
                                </p:cTn>
                              </p:par>
                            </p:childTnLst>
                          </p:cTn>
                        </p:par>
                        <p:par>
                          <p:cTn id="10" fill="hold">
                            <p:stCondLst>
                              <p:cond delay="2600"/>
                            </p:stCondLst>
                            <p:childTnLst>
                              <p:par>
                                <p:cTn id="11" presetID="1" presetClass="mediacall" presetSubtype="0" fill="hold" nodeType="afterEffect">
                                  <p:stCondLst>
                                    <p:cond delay="0"/>
                                  </p:stCondLst>
                                  <p:childTnLst>
                                    <p:cmd type="call" cmd="playFrom(0.0)">
                                      <p:cBhvr>
                                        <p:cTn id="12" dur="65852" fill="hold"/>
                                        <p:tgtEl>
                                          <p:spTgt spid="11"/>
                                        </p:tgtEl>
                                      </p:cBhvr>
                                    </p:cmd>
                                  </p:childTnLst>
                                </p:cTn>
                              </p:par>
                              <p:par>
                                <p:cTn id="13" presetID="9" presetClass="entr" presetSubtype="0" fill="hold" nodeType="withEffect">
                                  <p:stCondLst>
                                    <p:cond delay="7500"/>
                                  </p:stCondLst>
                                  <p:childTnLst>
                                    <p:set>
                                      <p:cBhvr>
                                        <p:cTn id="14" dur="1" fill="hold">
                                          <p:stCondLst>
                                            <p:cond delay="0"/>
                                          </p:stCondLst>
                                        </p:cTn>
                                        <p:tgtEl>
                                          <p:spTgt spid="7170"/>
                                        </p:tgtEl>
                                        <p:attrNameLst>
                                          <p:attrName>style.visibility</p:attrName>
                                        </p:attrNameLst>
                                      </p:cBhvr>
                                      <p:to>
                                        <p:strVal val="visible"/>
                                      </p:to>
                                    </p:set>
                                    <p:animEffect transition="in" filter="dissolve">
                                      <p:cBhvr>
                                        <p:cTn id="15" dur="2000"/>
                                        <p:tgtEl>
                                          <p:spTgt spid="7170"/>
                                        </p:tgtEl>
                                      </p:cBhvr>
                                    </p:animEffect>
                                  </p:childTnLst>
                                </p:cTn>
                              </p:par>
                              <p:par>
                                <p:cTn id="16" presetID="1" presetClass="entr" presetSubtype="0" fill="hold" nodeType="withEffect">
                                  <p:stCondLst>
                                    <p:cond delay="7500"/>
                                  </p:stCondLst>
                                  <p:childTnLst>
                                    <p:set>
                                      <p:cBhvr>
                                        <p:cTn id="17" dur="1" fill="hold">
                                          <p:stCondLst>
                                            <p:cond delay="0"/>
                                          </p:stCondLst>
                                        </p:cTn>
                                        <p:tgtEl>
                                          <p:spTgt spid="5"/>
                                        </p:tgtEl>
                                        <p:attrNameLst>
                                          <p:attrName>style.visibility</p:attrName>
                                        </p:attrNameLst>
                                      </p:cBhvr>
                                      <p:to>
                                        <p:strVal val="visible"/>
                                      </p:to>
                                    </p:set>
                                  </p:childTnLst>
                                </p:cTn>
                              </p:par>
                              <p:par>
                                <p:cTn id="18" presetID="1" presetClass="entr" presetSubtype="0" fill="hold" nodeType="withEffect">
                                  <p:stCondLst>
                                    <p:cond delay="37500"/>
                                  </p:stCondLst>
                                  <p:childTnLst>
                                    <p:set>
                                      <p:cBhvr>
                                        <p:cTn id="19" dur="1" fill="hold">
                                          <p:stCondLst>
                                            <p:cond delay="0"/>
                                          </p:stCondLst>
                                        </p:cTn>
                                        <p:tgtEl>
                                          <p:spTgt spid="7"/>
                                        </p:tgtEl>
                                        <p:attrNameLst>
                                          <p:attrName>style.visibility</p:attrName>
                                        </p:attrNameLst>
                                      </p:cBhvr>
                                      <p:to>
                                        <p:strVal val="visible"/>
                                      </p:to>
                                    </p:set>
                                  </p:childTnLst>
                                </p:cTn>
                              </p:par>
                              <p:par>
                                <p:cTn id="20" presetID="1" presetClass="entr" presetSubtype="0" fill="hold" nodeType="withEffect">
                                  <p:stCondLst>
                                    <p:cond delay="44000"/>
                                  </p:stCondLst>
                                  <p:childTnLst>
                                    <p:set>
                                      <p:cBhvr>
                                        <p:cTn id="21" dur="1" fill="hold">
                                          <p:stCondLst>
                                            <p:cond delay="0"/>
                                          </p:stCondLst>
                                        </p:cTn>
                                        <p:tgtEl>
                                          <p:spTgt spid="8"/>
                                        </p:tgtEl>
                                        <p:attrNameLst>
                                          <p:attrName>style.visibility</p:attrName>
                                        </p:attrNameLst>
                                      </p:cBhvr>
                                      <p:to>
                                        <p:strVal val="visible"/>
                                      </p:to>
                                    </p:set>
                                  </p:childTnLst>
                                </p:cTn>
                              </p:par>
                              <p:par>
                                <p:cTn id="22" presetID="1" presetClass="entr" presetSubtype="0" fill="hold" nodeType="withEffect">
                                  <p:stCondLst>
                                    <p:cond delay="48000"/>
                                  </p:stCondLst>
                                  <p:childTnLst>
                                    <p:set>
                                      <p:cBhvr>
                                        <p:cTn id="23" dur="1" fill="hold">
                                          <p:stCondLst>
                                            <p:cond delay="0"/>
                                          </p:stCondLst>
                                        </p:cTn>
                                        <p:tgtEl>
                                          <p:spTgt spid="6"/>
                                        </p:tgtEl>
                                        <p:attrNameLst>
                                          <p:attrName>style.visibility</p:attrName>
                                        </p:attrNameLst>
                                      </p:cBhvr>
                                      <p:to>
                                        <p:strVal val="visible"/>
                                      </p:to>
                                    </p:set>
                                  </p:childTnLst>
                                </p:cTn>
                              </p:par>
                              <p:par>
                                <p:cTn id="24" presetID="10" presetClass="entr" presetSubtype="0" fill="hold" nodeType="withEffect">
                                  <p:stCondLst>
                                    <p:cond delay="57000"/>
                                  </p:stCondLst>
                                  <p:childTnLst>
                                    <p:set>
                                      <p:cBhvr>
                                        <p:cTn id="25" dur="1" fill="hold">
                                          <p:stCondLst>
                                            <p:cond delay="0"/>
                                          </p:stCondLst>
                                        </p:cTn>
                                        <p:tgtEl>
                                          <p:spTgt spid="7172"/>
                                        </p:tgtEl>
                                        <p:attrNameLst>
                                          <p:attrName>style.visibility</p:attrName>
                                        </p:attrNameLst>
                                      </p:cBhvr>
                                      <p:to>
                                        <p:strVal val="visible"/>
                                      </p:to>
                                    </p:set>
                                    <p:animEffect transition="in" filter="fade">
                                      <p:cBhvr>
                                        <p:cTn id="26" dur="2000"/>
                                        <p:tgtEl>
                                          <p:spTgt spid="7172"/>
                                        </p:tgtEl>
                                      </p:cBhvr>
                                    </p:animEffect>
                                  </p:childTnLst>
                                </p:cTn>
                              </p:par>
                              <p:par>
                                <p:cTn id="27" presetID="10" presetClass="entr" presetSubtype="0" fill="hold" nodeType="withEffect">
                                  <p:stCondLst>
                                    <p:cond delay="57000"/>
                                  </p:stCondLst>
                                  <p:childTnLst>
                                    <p:set>
                                      <p:cBhvr>
                                        <p:cTn id="28" dur="1" fill="hold">
                                          <p:stCondLst>
                                            <p:cond delay="0"/>
                                          </p:stCondLst>
                                        </p:cTn>
                                        <p:tgtEl>
                                          <p:spTgt spid="7173"/>
                                        </p:tgtEl>
                                        <p:attrNameLst>
                                          <p:attrName>style.visibility</p:attrName>
                                        </p:attrNameLst>
                                      </p:cBhvr>
                                      <p:to>
                                        <p:strVal val="visible"/>
                                      </p:to>
                                    </p:set>
                                    <p:animEffect transition="in" filter="fade">
                                      <p:cBhvr>
                                        <p:cTn id="29" dur="20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0"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79747"/>
        </a:solidFill>
        <a:effectLst/>
      </p:bgPr>
    </p:bg>
    <p:spTree>
      <p:nvGrpSpPr>
        <p:cNvPr id="1" name=""/>
        <p:cNvGrpSpPr/>
        <p:nvPr/>
      </p:nvGrpSpPr>
      <p:grpSpPr>
        <a:xfrm>
          <a:off x="0" y="0"/>
          <a:ext cx="0" cy="0"/>
          <a:chOff x="0" y="0"/>
          <a:chExt cx="0" cy="0"/>
        </a:xfrm>
      </p:grpSpPr>
      <p:pic>
        <p:nvPicPr>
          <p:cNvPr id="6148" name="Picture 4" descr="http://images.filedby.com/bookimg/1550/9781550371833.jpg"/>
          <p:cNvPicPr>
            <a:picLocks noChangeAspect="1" noChangeArrowheads="1"/>
          </p:cNvPicPr>
          <p:nvPr/>
        </p:nvPicPr>
        <p:blipFill>
          <a:blip r:embed="rId4" cstate="print"/>
          <a:srcRect/>
          <a:stretch>
            <a:fillRect/>
          </a:stretch>
        </p:blipFill>
        <p:spPr bwMode="auto">
          <a:xfrm>
            <a:off x="457200" y="2209800"/>
            <a:ext cx="3686175" cy="3810000"/>
          </a:xfrm>
          <a:prstGeom prst="rect">
            <a:avLst/>
          </a:prstGeom>
          <a:noFill/>
        </p:spPr>
      </p:pic>
      <p:pic>
        <p:nvPicPr>
          <p:cNvPr id="6150" name="Picture 6" descr="http://pabook.libraries.psu.edu/familylit/FFN/workshop3/images/booklist/big%20week%20for%20little%20mouse.jpg"/>
          <p:cNvPicPr>
            <a:picLocks noChangeAspect="1" noChangeArrowheads="1"/>
          </p:cNvPicPr>
          <p:nvPr/>
        </p:nvPicPr>
        <p:blipFill>
          <a:blip r:embed="rId5" cstate="print"/>
          <a:srcRect/>
          <a:stretch>
            <a:fillRect/>
          </a:stretch>
        </p:blipFill>
        <p:spPr bwMode="auto">
          <a:xfrm>
            <a:off x="4724400" y="2209800"/>
            <a:ext cx="3810000" cy="3804557"/>
          </a:xfrm>
          <a:prstGeom prst="rect">
            <a:avLst/>
          </a:prstGeom>
          <a:noFill/>
        </p:spPr>
      </p:pic>
      <p:sp>
        <p:nvSpPr>
          <p:cNvPr id="5" name="TextBox 4"/>
          <p:cNvSpPr txBox="1"/>
          <p:nvPr/>
        </p:nvSpPr>
        <p:spPr>
          <a:xfrm>
            <a:off x="1447800" y="228600"/>
            <a:ext cx="5943600" cy="1446550"/>
          </a:xfrm>
          <a:prstGeom prst="rect">
            <a:avLst/>
          </a:prstGeom>
          <a:noFill/>
        </p:spPr>
        <p:txBody>
          <a:bodyPr wrap="square" rtlCol="0">
            <a:spAutoFit/>
          </a:bodyPr>
          <a:lstStyle/>
          <a:p>
            <a:pPr algn="ctr"/>
            <a:r>
              <a:rPr lang="en-US" sz="4400" dirty="0" smtClean="0">
                <a:latin typeface="Comic Sans MS" pitchFamily="66" charset="0"/>
              </a:rPr>
              <a:t>The Evolution of Kim’s Technique</a:t>
            </a:r>
            <a:endParaRPr lang="en-US" sz="4400" dirty="0">
              <a:latin typeface="Comic Sans MS" pitchFamily="66" charset="0"/>
            </a:endParaRPr>
          </a:p>
        </p:txBody>
      </p:sp>
      <p:pic>
        <p:nvPicPr>
          <p:cNvPr id="6" name="Fernandes_Slide_7.wav">
            <a:hlinkClick r:id="" action="ppaction://media"/>
          </p:cNvPr>
          <p:cNvPicPr>
            <a:picLocks noRot="1" noChangeAspect="1"/>
          </p:cNvPicPr>
          <p:nvPr>
            <a:audioFile r:link="rId1"/>
          </p:nvPr>
        </p:nvPicPr>
        <p:blipFill>
          <a:blip r:embed="rId6" cstate="print"/>
          <a:stretch>
            <a:fillRect/>
          </a:stretch>
        </p:blipFill>
        <p:spPr>
          <a:xfrm>
            <a:off x="4419600" y="3276600"/>
            <a:ext cx="304800" cy="304800"/>
          </a:xfrm>
          <a:prstGeom prst="rect">
            <a:avLst/>
          </a:prstGeom>
        </p:spPr>
      </p:pic>
    </p:spTree>
  </p:cSld>
  <p:clrMapOvr>
    <a:masterClrMapping/>
  </p:clrMapOvr>
  <p:transition spd="med" advTm="68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20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200"/>
                                        <p:tgtEl>
                                          <p:spTgt spid="5"/>
                                        </p:tgtEl>
                                        <p:attrNameLst>
                                          <p:attrName>fillcolor</p:attrName>
                                        </p:attrNameLst>
                                      </p:cBhvr>
                                      <p:tavLst>
                                        <p:tav tm="0">
                                          <p:val>
                                            <p:clrVal>
                                              <a:schemeClr val="accent2"/>
                                            </p:clrVal>
                                          </p:val>
                                        </p:tav>
                                        <p:tav tm="50000">
                                          <p:val>
                                            <p:clrVal>
                                              <a:schemeClr val="hlink"/>
                                            </p:clrVal>
                                          </p:val>
                                        </p:tav>
                                      </p:tavLst>
                                    </p:anim>
                                    <p:set>
                                      <p:cBhvr>
                                        <p:cTn id="9" dur="200"/>
                                        <p:tgtEl>
                                          <p:spTgt spid="5"/>
                                        </p:tgtEl>
                                        <p:attrNameLst>
                                          <p:attrName>fill.type</p:attrName>
                                        </p:attrNameLst>
                                      </p:cBhvr>
                                      <p:to>
                                        <p:strVal val="solid"/>
                                      </p:to>
                                    </p:set>
                                  </p:childTnLst>
                                </p:cTn>
                              </p:par>
                            </p:childTnLst>
                          </p:cTn>
                        </p:par>
                        <p:par>
                          <p:cTn id="10" fill="hold">
                            <p:stCondLst>
                              <p:cond delay="2900"/>
                            </p:stCondLst>
                            <p:childTnLst>
                              <p:par>
                                <p:cTn id="11" presetID="1" presetClass="mediacall" presetSubtype="0" fill="hold" nodeType="afterEffect">
                                  <p:stCondLst>
                                    <p:cond delay="0"/>
                                  </p:stCondLst>
                                  <p:childTnLst>
                                    <p:cmd type="call" cmd="playFrom(0.0)">
                                      <p:cBhvr>
                                        <p:cTn id="12" dur="62857" fill="hold"/>
                                        <p:tgtEl>
                                          <p:spTgt spid="6"/>
                                        </p:tgtEl>
                                      </p:cBhvr>
                                    </p:cmd>
                                  </p:childTnLst>
                                </p:cTn>
                              </p:par>
                              <p:par>
                                <p:cTn id="13" presetID="10" presetClass="entr" presetSubtype="0" fill="hold" nodeType="withEffect">
                                  <p:stCondLst>
                                    <p:cond delay="7000"/>
                                  </p:stCondLst>
                                  <p:childTnLst>
                                    <p:set>
                                      <p:cBhvr>
                                        <p:cTn id="14" dur="1" fill="hold">
                                          <p:stCondLst>
                                            <p:cond delay="0"/>
                                          </p:stCondLst>
                                        </p:cTn>
                                        <p:tgtEl>
                                          <p:spTgt spid="6148"/>
                                        </p:tgtEl>
                                        <p:attrNameLst>
                                          <p:attrName>style.visibility</p:attrName>
                                        </p:attrNameLst>
                                      </p:cBhvr>
                                      <p:to>
                                        <p:strVal val="visible"/>
                                      </p:to>
                                    </p:set>
                                    <p:animEffect transition="in" filter="fade">
                                      <p:cBhvr>
                                        <p:cTn id="15" dur="2000"/>
                                        <p:tgtEl>
                                          <p:spTgt spid="6148"/>
                                        </p:tgtEl>
                                      </p:cBhvr>
                                    </p:animEffect>
                                  </p:childTnLst>
                                </p:cTn>
                              </p:par>
                              <p:par>
                                <p:cTn id="16" presetID="10" presetClass="entr" presetSubtype="0" fill="hold" nodeType="withEffect">
                                  <p:stCondLst>
                                    <p:cond delay="40000"/>
                                  </p:stCondLst>
                                  <p:childTnLst>
                                    <p:set>
                                      <p:cBhvr>
                                        <p:cTn id="17" dur="1" fill="hold">
                                          <p:stCondLst>
                                            <p:cond delay="0"/>
                                          </p:stCondLst>
                                        </p:cTn>
                                        <p:tgtEl>
                                          <p:spTgt spid="6150"/>
                                        </p:tgtEl>
                                        <p:attrNameLst>
                                          <p:attrName>style.visibility</p:attrName>
                                        </p:attrNameLst>
                                      </p:cBhvr>
                                      <p:to>
                                        <p:strVal val="visible"/>
                                      </p:to>
                                    </p:set>
                                    <p:animEffect transition="in" filter="fade">
                                      <p:cBhvr>
                                        <p:cTn id="18" dur="2000"/>
                                        <p:tgtEl>
                                          <p:spTgt spid="615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9"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pic>
        <p:nvPicPr>
          <p:cNvPr id="3076" name="Picture 4" descr="http://www.kidscanpress.com/Assets/Books/w_BusyLittleMouseBoardBook_1919/Covers/1919_cv3.jpg"/>
          <p:cNvPicPr>
            <a:picLocks noChangeAspect="1" noChangeArrowheads="1"/>
          </p:cNvPicPr>
          <p:nvPr/>
        </p:nvPicPr>
        <p:blipFill>
          <a:blip r:embed="rId4" cstate="print"/>
          <a:srcRect/>
          <a:stretch>
            <a:fillRect/>
          </a:stretch>
        </p:blipFill>
        <p:spPr bwMode="auto">
          <a:xfrm>
            <a:off x="2133600" y="1828800"/>
            <a:ext cx="4737100" cy="4737100"/>
          </a:xfrm>
          <a:prstGeom prst="rect">
            <a:avLst/>
          </a:prstGeom>
          <a:noFill/>
        </p:spPr>
      </p:pic>
      <p:sp>
        <p:nvSpPr>
          <p:cNvPr id="4" name="TextBox 3"/>
          <p:cNvSpPr txBox="1"/>
          <p:nvPr/>
        </p:nvSpPr>
        <p:spPr>
          <a:xfrm>
            <a:off x="1143000" y="228600"/>
            <a:ext cx="7086600" cy="1446550"/>
          </a:xfrm>
          <a:prstGeom prst="rect">
            <a:avLst/>
          </a:prstGeom>
          <a:noFill/>
        </p:spPr>
        <p:txBody>
          <a:bodyPr wrap="square" rtlCol="0">
            <a:spAutoFit/>
          </a:bodyPr>
          <a:lstStyle/>
          <a:p>
            <a:pPr algn="ctr"/>
            <a:r>
              <a:rPr lang="en-US" sz="4400" dirty="0" smtClean="0">
                <a:latin typeface="Comic Sans MS" pitchFamily="66" charset="0"/>
              </a:rPr>
              <a:t>A Personal Reaction to Kim’s Work</a:t>
            </a:r>
            <a:endParaRPr lang="en-US" sz="4400" dirty="0">
              <a:latin typeface="Comic Sans MS" pitchFamily="66" charset="0"/>
            </a:endParaRPr>
          </a:p>
        </p:txBody>
      </p:sp>
      <p:sp>
        <p:nvSpPr>
          <p:cNvPr id="8" name="TextBox 7"/>
          <p:cNvSpPr txBox="1"/>
          <p:nvPr/>
        </p:nvSpPr>
        <p:spPr>
          <a:xfrm rot="20435943">
            <a:off x="7078213" y="2480789"/>
            <a:ext cx="1752600" cy="707886"/>
          </a:xfrm>
          <a:prstGeom prst="rect">
            <a:avLst/>
          </a:prstGeom>
          <a:noFill/>
        </p:spPr>
        <p:txBody>
          <a:bodyPr wrap="square" rtlCol="0">
            <a:spAutoFit/>
          </a:bodyPr>
          <a:lstStyle/>
          <a:p>
            <a:pPr algn="ctr"/>
            <a:r>
              <a:rPr lang="en-US" sz="4000" dirty="0" smtClean="0">
                <a:latin typeface="Brush Script Std" pitchFamily="66" charset="0"/>
              </a:rPr>
              <a:t>Vibrant</a:t>
            </a:r>
            <a:endParaRPr lang="en-US" sz="4000" dirty="0">
              <a:latin typeface="Brush Script Std" pitchFamily="66" charset="0"/>
            </a:endParaRPr>
          </a:p>
        </p:txBody>
      </p:sp>
      <p:sp>
        <p:nvSpPr>
          <p:cNvPr id="9" name="TextBox 8"/>
          <p:cNvSpPr txBox="1"/>
          <p:nvPr/>
        </p:nvSpPr>
        <p:spPr>
          <a:xfrm rot="1126812">
            <a:off x="-17236" y="2199760"/>
            <a:ext cx="2286000" cy="523220"/>
          </a:xfrm>
          <a:prstGeom prst="rect">
            <a:avLst/>
          </a:prstGeom>
          <a:noFill/>
        </p:spPr>
        <p:txBody>
          <a:bodyPr wrap="square" rtlCol="0">
            <a:spAutoFit/>
          </a:bodyPr>
          <a:lstStyle/>
          <a:p>
            <a:pPr algn="ctr"/>
            <a:r>
              <a:rPr lang="en-US" sz="2800" dirty="0" smtClean="0">
                <a:latin typeface="Copperplate Gothic Light" pitchFamily="34" charset="0"/>
              </a:rPr>
              <a:t>Colorful</a:t>
            </a:r>
            <a:endParaRPr lang="en-US" sz="2800" dirty="0">
              <a:latin typeface="Copperplate Gothic Light" pitchFamily="34" charset="0"/>
            </a:endParaRPr>
          </a:p>
        </p:txBody>
      </p:sp>
      <p:sp>
        <p:nvSpPr>
          <p:cNvPr id="10" name="TextBox 9"/>
          <p:cNvSpPr txBox="1"/>
          <p:nvPr/>
        </p:nvSpPr>
        <p:spPr>
          <a:xfrm rot="1548982">
            <a:off x="6659742" y="4150150"/>
            <a:ext cx="2438400" cy="769441"/>
          </a:xfrm>
          <a:prstGeom prst="rect">
            <a:avLst/>
          </a:prstGeom>
          <a:noFill/>
        </p:spPr>
        <p:txBody>
          <a:bodyPr wrap="square" rtlCol="0">
            <a:spAutoFit/>
          </a:bodyPr>
          <a:lstStyle/>
          <a:p>
            <a:pPr algn="ctr"/>
            <a:r>
              <a:rPr lang="en-US" sz="4400" dirty="0" smtClean="0">
                <a:latin typeface="Bradley Hand ITC" pitchFamily="66" charset="0"/>
              </a:rPr>
              <a:t>Inviting</a:t>
            </a:r>
            <a:endParaRPr lang="en-US" sz="4400" dirty="0">
              <a:latin typeface="Bradley Hand ITC" pitchFamily="66" charset="0"/>
            </a:endParaRPr>
          </a:p>
        </p:txBody>
      </p:sp>
      <p:sp>
        <p:nvSpPr>
          <p:cNvPr id="11" name="TextBox 10"/>
          <p:cNvSpPr txBox="1"/>
          <p:nvPr/>
        </p:nvSpPr>
        <p:spPr>
          <a:xfrm rot="21007034">
            <a:off x="152400" y="3733800"/>
            <a:ext cx="1828800" cy="1200329"/>
          </a:xfrm>
          <a:prstGeom prst="rect">
            <a:avLst/>
          </a:prstGeom>
          <a:noFill/>
        </p:spPr>
        <p:txBody>
          <a:bodyPr wrap="square" rtlCol="0">
            <a:spAutoFit/>
          </a:bodyPr>
          <a:lstStyle/>
          <a:p>
            <a:pPr algn="ctr"/>
            <a:r>
              <a:rPr lang="en-US" sz="7200" dirty="0" smtClean="0">
                <a:latin typeface="Teen Light" pitchFamily="2" charset="0"/>
              </a:rPr>
              <a:t>Fun</a:t>
            </a:r>
            <a:endParaRPr lang="en-US" sz="7200" dirty="0">
              <a:latin typeface="Teen Light" pitchFamily="2" charset="0"/>
            </a:endParaRPr>
          </a:p>
        </p:txBody>
      </p:sp>
      <p:pic>
        <p:nvPicPr>
          <p:cNvPr id="12" name="Fernandes_Slide_8.wav">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ransition spd="med" advTm="8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20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200"/>
                                        <p:tgtEl>
                                          <p:spTgt spid="4"/>
                                        </p:tgtEl>
                                        <p:attrNameLst>
                                          <p:attrName>fillcolor</p:attrName>
                                        </p:attrNameLst>
                                      </p:cBhvr>
                                      <p:tavLst>
                                        <p:tav tm="0">
                                          <p:val>
                                            <p:clrVal>
                                              <a:schemeClr val="accent2"/>
                                            </p:clrVal>
                                          </p:val>
                                        </p:tav>
                                        <p:tav tm="50000">
                                          <p:val>
                                            <p:clrVal>
                                              <a:schemeClr val="hlink"/>
                                            </p:clrVal>
                                          </p:val>
                                        </p:tav>
                                      </p:tavLst>
                                    </p:anim>
                                    <p:set>
                                      <p:cBhvr>
                                        <p:cTn id="9" dur="200"/>
                                        <p:tgtEl>
                                          <p:spTgt spid="4"/>
                                        </p:tgtEl>
                                        <p:attrNameLst>
                                          <p:attrName>fill.type</p:attrName>
                                        </p:attrNameLst>
                                      </p:cBhvr>
                                      <p:to>
                                        <p:strVal val="solid"/>
                                      </p:to>
                                    </p:set>
                                  </p:childTnLst>
                                </p:cTn>
                              </p:par>
                            </p:childTnLst>
                          </p:cTn>
                        </p:par>
                        <p:par>
                          <p:cTn id="10" fill="hold">
                            <p:stCondLst>
                              <p:cond delay="2900"/>
                            </p:stCondLst>
                            <p:childTnLst>
                              <p:par>
                                <p:cTn id="11" presetID="1" presetClass="mediacall" presetSubtype="0" fill="hold" nodeType="afterEffect">
                                  <p:stCondLst>
                                    <p:cond delay="0"/>
                                  </p:stCondLst>
                                  <p:childTnLst>
                                    <p:cmd type="call" cmd="playFrom(0.0)">
                                      <p:cBhvr>
                                        <p:cTn id="12" dur="81897" fill="hold"/>
                                        <p:tgtEl>
                                          <p:spTgt spid="12"/>
                                        </p:tgtEl>
                                      </p:cBhvr>
                                    </p:cmd>
                                  </p:childTnLst>
                                </p:cTn>
                              </p:par>
                              <p:par>
                                <p:cTn id="13" presetID="10" presetClass="entr" presetSubtype="0" fill="hold" nodeType="withEffect">
                                  <p:stCondLst>
                                    <p:cond delay="5000"/>
                                  </p:stCondLst>
                                  <p:childTnLst>
                                    <p:set>
                                      <p:cBhvr>
                                        <p:cTn id="14" dur="1" fill="hold">
                                          <p:stCondLst>
                                            <p:cond delay="0"/>
                                          </p:stCondLst>
                                        </p:cTn>
                                        <p:tgtEl>
                                          <p:spTgt spid="3076"/>
                                        </p:tgtEl>
                                        <p:attrNameLst>
                                          <p:attrName>style.visibility</p:attrName>
                                        </p:attrNameLst>
                                      </p:cBhvr>
                                      <p:to>
                                        <p:strVal val="visible"/>
                                      </p:to>
                                    </p:set>
                                    <p:animEffect transition="in" filter="fade">
                                      <p:cBhvr>
                                        <p:cTn id="15" dur="3000"/>
                                        <p:tgtEl>
                                          <p:spTgt spid="3076"/>
                                        </p:tgtEl>
                                      </p:cBhvr>
                                    </p:animEffect>
                                  </p:childTnLst>
                                </p:cTn>
                              </p:par>
                              <p:par>
                                <p:cTn id="16" presetID="31" presetClass="entr" presetSubtype="0" fill="hold" grpId="0" nodeType="withEffect">
                                  <p:stCondLst>
                                    <p:cond delay="13000"/>
                                  </p:stCondLst>
                                  <p:iterate type="lt">
                                    <p:tmPct val="5000"/>
                                  </p:iterate>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fltVal val="0"/>
                                          </p:val>
                                        </p:tav>
                                        <p:tav tm="100000">
                                          <p:val>
                                            <p:strVal val="#ppt_w"/>
                                          </p:val>
                                        </p:tav>
                                      </p:tavLst>
                                    </p:anim>
                                    <p:anim calcmode="lin" valueType="num">
                                      <p:cBhvr>
                                        <p:cTn id="19" dur="1000" fill="hold"/>
                                        <p:tgtEl>
                                          <p:spTgt spid="8"/>
                                        </p:tgtEl>
                                        <p:attrNameLst>
                                          <p:attrName>ppt_h</p:attrName>
                                        </p:attrNameLst>
                                      </p:cBhvr>
                                      <p:tavLst>
                                        <p:tav tm="0">
                                          <p:val>
                                            <p:fltVal val="0"/>
                                          </p:val>
                                        </p:tav>
                                        <p:tav tm="100000">
                                          <p:val>
                                            <p:strVal val="#ppt_h"/>
                                          </p:val>
                                        </p:tav>
                                      </p:tavLst>
                                    </p:anim>
                                    <p:anim calcmode="lin" valueType="num">
                                      <p:cBhvr>
                                        <p:cTn id="20" dur="1000" fill="hold"/>
                                        <p:tgtEl>
                                          <p:spTgt spid="8"/>
                                        </p:tgtEl>
                                        <p:attrNameLst>
                                          <p:attrName>style.rotation</p:attrName>
                                        </p:attrNameLst>
                                      </p:cBhvr>
                                      <p:tavLst>
                                        <p:tav tm="0">
                                          <p:val>
                                            <p:fltVal val="90"/>
                                          </p:val>
                                        </p:tav>
                                        <p:tav tm="100000">
                                          <p:val>
                                            <p:fltVal val="0"/>
                                          </p:val>
                                        </p:tav>
                                      </p:tavLst>
                                    </p:anim>
                                    <p:animEffect transition="in" filter="fade">
                                      <p:cBhvr>
                                        <p:cTn id="21" dur="1000"/>
                                        <p:tgtEl>
                                          <p:spTgt spid="8"/>
                                        </p:tgtEl>
                                      </p:cBhvr>
                                    </p:animEffect>
                                  </p:childTnLst>
                                </p:cTn>
                              </p:par>
                              <p:par>
                                <p:cTn id="22" presetID="27" presetClass="entr" presetSubtype="0" fill="hold" grpId="0" nodeType="withEffect">
                                  <p:stCondLst>
                                    <p:cond delay="25000"/>
                                  </p:stCondLst>
                                  <p:iterate type="lt">
                                    <p:tmPct val="50000"/>
                                  </p:iterate>
                                  <p:childTnLst>
                                    <p:set>
                                      <p:cBhvr>
                                        <p:cTn id="23" dur="1" fill="hold">
                                          <p:stCondLst>
                                            <p:cond delay="0"/>
                                          </p:stCondLst>
                                        </p:cTn>
                                        <p:tgtEl>
                                          <p:spTgt spid="9"/>
                                        </p:tgtEl>
                                        <p:attrNameLst>
                                          <p:attrName>style.visibility</p:attrName>
                                        </p:attrNameLst>
                                      </p:cBhvr>
                                      <p:to>
                                        <p:strVal val="visible"/>
                                      </p:to>
                                    </p:set>
                                    <p:anim calcmode="discrete" valueType="clr">
                                      <p:cBhvr override="childStyle">
                                        <p:cTn id="24" dur="50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25" dur="500"/>
                                        <p:tgtEl>
                                          <p:spTgt spid="9"/>
                                        </p:tgtEl>
                                        <p:attrNameLst>
                                          <p:attrName>fillcolor</p:attrName>
                                        </p:attrNameLst>
                                      </p:cBhvr>
                                      <p:tavLst>
                                        <p:tav tm="0">
                                          <p:val>
                                            <p:clrVal>
                                              <a:schemeClr val="accent2"/>
                                            </p:clrVal>
                                          </p:val>
                                        </p:tav>
                                        <p:tav tm="50000">
                                          <p:val>
                                            <p:clrVal>
                                              <a:schemeClr val="hlink"/>
                                            </p:clrVal>
                                          </p:val>
                                        </p:tav>
                                      </p:tavLst>
                                    </p:anim>
                                    <p:set>
                                      <p:cBhvr>
                                        <p:cTn id="26" dur="500"/>
                                        <p:tgtEl>
                                          <p:spTgt spid="9"/>
                                        </p:tgtEl>
                                        <p:attrNameLst>
                                          <p:attrName>fill.type</p:attrName>
                                        </p:attrNameLst>
                                      </p:cBhvr>
                                      <p:to>
                                        <p:strVal val="solid"/>
                                      </p:to>
                                    </p:set>
                                  </p:childTnLst>
                                </p:cTn>
                              </p:par>
                              <p:par>
                                <p:cTn id="27" presetID="23" presetClass="entr" presetSubtype="16" fill="hold" grpId="0" nodeType="withEffect">
                                  <p:stCondLst>
                                    <p:cond delay="450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000" fill="hold"/>
                                        <p:tgtEl>
                                          <p:spTgt spid="10"/>
                                        </p:tgtEl>
                                        <p:attrNameLst>
                                          <p:attrName>ppt_w</p:attrName>
                                        </p:attrNameLst>
                                      </p:cBhvr>
                                      <p:tavLst>
                                        <p:tav tm="0">
                                          <p:val>
                                            <p:fltVal val="0"/>
                                          </p:val>
                                        </p:tav>
                                        <p:tav tm="100000">
                                          <p:val>
                                            <p:strVal val="#ppt_w"/>
                                          </p:val>
                                        </p:tav>
                                      </p:tavLst>
                                    </p:anim>
                                    <p:anim calcmode="lin" valueType="num">
                                      <p:cBhvr>
                                        <p:cTn id="30" dur="1000" fill="hold"/>
                                        <p:tgtEl>
                                          <p:spTgt spid="10"/>
                                        </p:tgtEl>
                                        <p:attrNameLst>
                                          <p:attrName>ppt_h</p:attrName>
                                        </p:attrNameLst>
                                      </p:cBhvr>
                                      <p:tavLst>
                                        <p:tav tm="0">
                                          <p:val>
                                            <p:fltVal val="0"/>
                                          </p:val>
                                        </p:tav>
                                        <p:tav tm="100000">
                                          <p:val>
                                            <p:strVal val="#ppt_h"/>
                                          </p:val>
                                        </p:tav>
                                      </p:tavLst>
                                    </p:anim>
                                  </p:childTnLst>
                                </p:cTn>
                              </p:par>
                              <p:par>
                                <p:cTn id="31" presetID="26" presetClass="entr" presetSubtype="0" fill="hold" grpId="0" nodeType="withEffect">
                                  <p:stCondLst>
                                    <p:cond delay="56000"/>
                                  </p:stCondLst>
                                  <p:childTnLst>
                                    <p:set>
                                      <p:cBhvr>
                                        <p:cTn id="32" dur="1" fill="hold">
                                          <p:stCondLst>
                                            <p:cond delay="0"/>
                                          </p:stCondLst>
                                        </p:cTn>
                                        <p:tgtEl>
                                          <p:spTgt spid="11"/>
                                        </p:tgtEl>
                                        <p:attrNameLst>
                                          <p:attrName>style.visibility</p:attrName>
                                        </p:attrNameLst>
                                      </p:cBhvr>
                                      <p:to>
                                        <p:strVal val="visible"/>
                                      </p:to>
                                    </p:set>
                                    <p:animEffect transition="in" filter="wipe(down)">
                                      <p:cBhvr>
                                        <p:cTn id="33" dur="580">
                                          <p:stCondLst>
                                            <p:cond delay="0"/>
                                          </p:stCondLst>
                                        </p:cTn>
                                        <p:tgtEl>
                                          <p:spTgt spid="11"/>
                                        </p:tgtEl>
                                      </p:cBhvr>
                                    </p:animEffect>
                                    <p:anim calcmode="lin" valueType="num">
                                      <p:cBhvr>
                                        <p:cTn id="34"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9" dur="26">
                                          <p:stCondLst>
                                            <p:cond delay="650"/>
                                          </p:stCondLst>
                                        </p:cTn>
                                        <p:tgtEl>
                                          <p:spTgt spid="11"/>
                                        </p:tgtEl>
                                      </p:cBhvr>
                                      <p:to x="100000" y="60000"/>
                                    </p:animScale>
                                    <p:animScale>
                                      <p:cBhvr>
                                        <p:cTn id="40" dur="166" decel="50000">
                                          <p:stCondLst>
                                            <p:cond delay="676"/>
                                          </p:stCondLst>
                                        </p:cTn>
                                        <p:tgtEl>
                                          <p:spTgt spid="11"/>
                                        </p:tgtEl>
                                      </p:cBhvr>
                                      <p:to x="100000" y="100000"/>
                                    </p:animScale>
                                    <p:animScale>
                                      <p:cBhvr>
                                        <p:cTn id="41" dur="26">
                                          <p:stCondLst>
                                            <p:cond delay="1312"/>
                                          </p:stCondLst>
                                        </p:cTn>
                                        <p:tgtEl>
                                          <p:spTgt spid="11"/>
                                        </p:tgtEl>
                                      </p:cBhvr>
                                      <p:to x="100000" y="80000"/>
                                    </p:animScale>
                                    <p:animScale>
                                      <p:cBhvr>
                                        <p:cTn id="42" dur="166" decel="50000">
                                          <p:stCondLst>
                                            <p:cond delay="1338"/>
                                          </p:stCondLst>
                                        </p:cTn>
                                        <p:tgtEl>
                                          <p:spTgt spid="11"/>
                                        </p:tgtEl>
                                      </p:cBhvr>
                                      <p:to x="100000" y="100000"/>
                                    </p:animScale>
                                    <p:animScale>
                                      <p:cBhvr>
                                        <p:cTn id="43" dur="26">
                                          <p:stCondLst>
                                            <p:cond delay="1642"/>
                                          </p:stCondLst>
                                        </p:cTn>
                                        <p:tgtEl>
                                          <p:spTgt spid="11"/>
                                        </p:tgtEl>
                                      </p:cBhvr>
                                      <p:to x="100000" y="90000"/>
                                    </p:animScale>
                                    <p:animScale>
                                      <p:cBhvr>
                                        <p:cTn id="44" dur="166" decel="50000">
                                          <p:stCondLst>
                                            <p:cond delay="1668"/>
                                          </p:stCondLst>
                                        </p:cTn>
                                        <p:tgtEl>
                                          <p:spTgt spid="11"/>
                                        </p:tgtEl>
                                      </p:cBhvr>
                                      <p:to x="100000" y="100000"/>
                                    </p:animScale>
                                    <p:animScale>
                                      <p:cBhvr>
                                        <p:cTn id="45" dur="26">
                                          <p:stCondLst>
                                            <p:cond delay="1808"/>
                                          </p:stCondLst>
                                        </p:cTn>
                                        <p:tgtEl>
                                          <p:spTgt spid="11"/>
                                        </p:tgtEl>
                                      </p:cBhvr>
                                      <p:to x="100000" y="95000"/>
                                    </p:animScale>
                                    <p:animScale>
                                      <p:cBhvr>
                                        <p:cTn id="46"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47"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bldLst>
      <p:bldP spid="4" grpId="0"/>
      <p:bldP spid="8" grpId="0"/>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79747"/>
        </a:solidFill>
        <a:effectLst/>
      </p:bgPr>
    </p:bg>
    <p:spTree>
      <p:nvGrpSpPr>
        <p:cNvPr id="1" name=""/>
        <p:cNvGrpSpPr/>
        <p:nvPr/>
      </p:nvGrpSpPr>
      <p:grpSpPr>
        <a:xfrm>
          <a:off x="0" y="0"/>
          <a:ext cx="0" cy="0"/>
          <a:chOff x="0" y="0"/>
          <a:chExt cx="0" cy="0"/>
        </a:xfrm>
      </p:grpSpPr>
      <p:pic>
        <p:nvPicPr>
          <p:cNvPr id="2" name="01 - Piano jams.wav">
            <a:hlinkClick r:id="" action="ppaction://media"/>
          </p:cNvPr>
          <p:cNvPicPr>
            <a:picLocks noRot="1" noChangeAspect="1"/>
          </p:cNvPicPr>
          <p:nvPr>
            <a:audioFile r:link="rId1"/>
          </p:nvPr>
        </p:nvPicPr>
        <p:blipFill>
          <a:blip r:embed="rId4" cstate="print"/>
          <a:stretch>
            <a:fillRect/>
          </a:stretch>
        </p:blipFill>
        <p:spPr>
          <a:xfrm>
            <a:off x="4419600" y="3276600"/>
            <a:ext cx="304800" cy="304800"/>
          </a:xfrm>
          <a:prstGeom prst="rect">
            <a:avLst/>
          </a:prstGeom>
        </p:spPr>
      </p:pic>
      <p:sp>
        <p:nvSpPr>
          <p:cNvPr id="3" name="TextBox 2"/>
          <p:cNvSpPr txBox="1"/>
          <p:nvPr/>
        </p:nvSpPr>
        <p:spPr>
          <a:xfrm>
            <a:off x="1524000" y="152400"/>
            <a:ext cx="5715000" cy="769441"/>
          </a:xfrm>
          <a:prstGeom prst="rect">
            <a:avLst/>
          </a:prstGeom>
          <a:noFill/>
        </p:spPr>
        <p:txBody>
          <a:bodyPr wrap="square" rtlCol="0">
            <a:spAutoFit/>
          </a:bodyPr>
          <a:lstStyle/>
          <a:p>
            <a:pPr algn="ctr"/>
            <a:r>
              <a:rPr lang="en-US" sz="4400" dirty="0" smtClean="0">
                <a:latin typeface="Comic Sans MS" pitchFamily="66" charset="0"/>
              </a:rPr>
              <a:t>References</a:t>
            </a:r>
            <a:endParaRPr lang="en-US" sz="4400" dirty="0">
              <a:latin typeface="Comic Sans MS" pitchFamily="66" charset="0"/>
            </a:endParaRPr>
          </a:p>
        </p:txBody>
      </p:sp>
      <p:sp>
        <p:nvSpPr>
          <p:cNvPr id="4" name="TextBox 3"/>
          <p:cNvSpPr txBox="1"/>
          <p:nvPr/>
        </p:nvSpPr>
        <p:spPr>
          <a:xfrm>
            <a:off x="1295400" y="1143000"/>
            <a:ext cx="6324600" cy="2031325"/>
          </a:xfrm>
          <a:prstGeom prst="rect">
            <a:avLst/>
          </a:prstGeom>
          <a:noFill/>
        </p:spPr>
        <p:txBody>
          <a:bodyPr wrap="square" rtlCol="0">
            <a:spAutoFit/>
          </a:bodyPr>
          <a:lstStyle/>
          <a:p>
            <a:pPr algn="ctr"/>
            <a:r>
              <a:rPr lang="en-US" dirty="0" smtClean="0">
                <a:latin typeface="Comic Sans MS" pitchFamily="66" charset="0"/>
              </a:rPr>
              <a:t>Artwork from</a:t>
            </a:r>
          </a:p>
          <a:p>
            <a:pPr algn="ctr"/>
            <a:r>
              <a:rPr lang="en-US" dirty="0" err="1" smtClean="0">
                <a:latin typeface="Comic Sans MS" pitchFamily="66" charset="0"/>
              </a:rPr>
              <a:t>Zebo</a:t>
            </a:r>
            <a:r>
              <a:rPr lang="en-US" dirty="0" smtClean="0">
                <a:latin typeface="Comic Sans MS" pitchFamily="66" charset="0"/>
              </a:rPr>
              <a:t> and the Dirty Planet, Sleepy Little Mouse, Busy Little Mouse, and Big Week for Little Mouse</a:t>
            </a:r>
          </a:p>
          <a:p>
            <a:pPr algn="ctr"/>
            <a:endParaRPr lang="en-US" dirty="0" smtClean="0">
              <a:latin typeface="Comic Sans MS" pitchFamily="66" charset="0"/>
            </a:endParaRPr>
          </a:p>
          <a:p>
            <a:pPr algn="ctr"/>
            <a:r>
              <a:rPr lang="en-US" dirty="0" smtClean="0">
                <a:latin typeface="Comic Sans MS" pitchFamily="66" charset="0"/>
              </a:rPr>
              <a:t>©1991, 2000, 2002, 2004 Kim </a:t>
            </a:r>
            <a:r>
              <a:rPr lang="en-US" dirty="0" err="1" smtClean="0">
                <a:latin typeface="Comic Sans MS" pitchFamily="66" charset="0"/>
              </a:rPr>
              <a:t>Fernandes</a:t>
            </a:r>
            <a:endParaRPr lang="en-US" dirty="0" smtClean="0">
              <a:latin typeface="Comic Sans MS" pitchFamily="66" charset="0"/>
            </a:endParaRPr>
          </a:p>
          <a:p>
            <a:pPr algn="ctr"/>
            <a:endParaRPr lang="en-US" dirty="0" smtClean="0">
              <a:latin typeface="Comic Sans MS" pitchFamily="66" charset="0"/>
            </a:endParaRPr>
          </a:p>
          <a:p>
            <a:pPr algn="ctr"/>
            <a:r>
              <a:rPr lang="en-US" dirty="0" smtClean="0">
                <a:latin typeface="Comic Sans MS" pitchFamily="66" charset="0"/>
              </a:rPr>
              <a:t>Downloaded from www.kidscanpress.com</a:t>
            </a:r>
            <a:endParaRPr lang="en-US" dirty="0">
              <a:latin typeface="Comic Sans MS" pitchFamily="66" charset="0"/>
            </a:endParaRPr>
          </a:p>
        </p:txBody>
      </p:sp>
      <p:sp>
        <p:nvSpPr>
          <p:cNvPr id="6" name="TextBox 5"/>
          <p:cNvSpPr txBox="1"/>
          <p:nvPr/>
        </p:nvSpPr>
        <p:spPr>
          <a:xfrm>
            <a:off x="381000" y="914400"/>
            <a:ext cx="8534400" cy="4801314"/>
          </a:xfrm>
          <a:prstGeom prst="rect">
            <a:avLst/>
          </a:prstGeom>
          <a:noFill/>
        </p:spPr>
        <p:txBody>
          <a:bodyPr wrap="square" rtlCol="0">
            <a:spAutoFit/>
          </a:bodyPr>
          <a:lstStyle/>
          <a:p>
            <a:r>
              <a:rPr lang="en-US" dirty="0" smtClean="0">
                <a:latin typeface="Comic Sans MS" pitchFamily="66" charset="0"/>
              </a:rPr>
              <a:t>Burton, K. &amp; </a:t>
            </a:r>
            <a:r>
              <a:rPr lang="en-US" dirty="0" err="1" smtClean="0">
                <a:latin typeface="Comic Sans MS" pitchFamily="66" charset="0"/>
              </a:rPr>
              <a:t>Fernandes</a:t>
            </a:r>
            <a:r>
              <a:rPr lang="en-US" dirty="0" smtClean="0">
                <a:latin typeface="Comic Sans MS" pitchFamily="66" charset="0"/>
              </a:rPr>
              <a:t>, K. (1995).  </a:t>
            </a:r>
            <a:r>
              <a:rPr lang="en-US" i="1" dirty="0" smtClean="0">
                <a:latin typeface="Comic Sans MS" pitchFamily="66" charset="0"/>
              </a:rPr>
              <a:t>One grey mouse</a:t>
            </a:r>
            <a:r>
              <a:rPr lang="en-US" dirty="0" smtClean="0">
                <a:latin typeface="Comic Sans MS" pitchFamily="66" charset="0"/>
              </a:rPr>
              <a:t>.  Toronto: Kids Can Press</a:t>
            </a:r>
          </a:p>
          <a:p>
            <a:endParaRPr lang="en-US" dirty="0" smtClean="0">
              <a:latin typeface="Comic Sans MS" pitchFamily="66" charset="0"/>
            </a:endParaRPr>
          </a:p>
          <a:p>
            <a:r>
              <a:rPr lang="en-US" dirty="0" err="1" smtClean="0">
                <a:latin typeface="Comic Sans MS" pitchFamily="66" charset="0"/>
              </a:rPr>
              <a:t>Fernandes</a:t>
            </a:r>
            <a:r>
              <a:rPr lang="en-US" dirty="0" smtClean="0">
                <a:latin typeface="Comic Sans MS" pitchFamily="66" charset="0"/>
              </a:rPr>
              <a:t>, E. &amp; </a:t>
            </a:r>
            <a:r>
              <a:rPr lang="en-US" dirty="0" err="1" smtClean="0">
                <a:latin typeface="Comic Sans MS" pitchFamily="66" charset="0"/>
              </a:rPr>
              <a:t>Fernandes</a:t>
            </a:r>
            <a:r>
              <a:rPr lang="en-US" dirty="0" smtClean="0">
                <a:latin typeface="Comic Sans MS" pitchFamily="66" charset="0"/>
              </a:rPr>
              <a:t>, K. (2000).  </a:t>
            </a:r>
            <a:r>
              <a:rPr lang="en-US" i="1" dirty="0" smtClean="0">
                <a:latin typeface="Comic Sans MS" pitchFamily="66" charset="0"/>
              </a:rPr>
              <a:t>Sleepy little mouse</a:t>
            </a:r>
            <a:r>
              <a:rPr lang="en-US" dirty="0" smtClean="0">
                <a:latin typeface="Comic Sans MS" pitchFamily="66" charset="0"/>
              </a:rPr>
              <a:t>.  Toronto: Kids Can</a:t>
            </a:r>
          </a:p>
          <a:p>
            <a:r>
              <a:rPr lang="en-US" dirty="0" smtClean="0">
                <a:latin typeface="Comic Sans MS" pitchFamily="66" charset="0"/>
              </a:rPr>
              <a:t>     Press</a:t>
            </a:r>
          </a:p>
          <a:p>
            <a:endParaRPr lang="en-US" dirty="0" smtClean="0">
              <a:latin typeface="Comic Sans MS" pitchFamily="66" charset="0"/>
            </a:endParaRPr>
          </a:p>
          <a:p>
            <a:r>
              <a:rPr lang="en-US" dirty="0" err="1" smtClean="0">
                <a:latin typeface="Comic Sans MS" pitchFamily="66" charset="0"/>
              </a:rPr>
              <a:t>Fernandes</a:t>
            </a:r>
            <a:r>
              <a:rPr lang="en-US" dirty="0" smtClean="0">
                <a:latin typeface="Comic Sans MS" pitchFamily="66" charset="0"/>
              </a:rPr>
              <a:t>, E. &amp; </a:t>
            </a:r>
            <a:r>
              <a:rPr lang="en-US" dirty="0" err="1" smtClean="0">
                <a:latin typeface="Comic Sans MS" pitchFamily="66" charset="0"/>
              </a:rPr>
              <a:t>Fernandes</a:t>
            </a:r>
            <a:r>
              <a:rPr lang="en-US" dirty="0" smtClean="0">
                <a:latin typeface="Comic Sans MS" pitchFamily="66" charset="0"/>
              </a:rPr>
              <a:t>, K. (2002).  </a:t>
            </a:r>
            <a:r>
              <a:rPr lang="en-US" i="1" dirty="0" smtClean="0">
                <a:latin typeface="Comic Sans MS" pitchFamily="66" charset="0"/>
              </a:rPr>
              <a:t>Busy little mouse</a:t>
            </a:r>
            <a:r>
              <a:rPr lang="en-US" dirty="0" smtClean="0">
                <a:latin typeface="Comic Sans MS" pitchFamily="66" charset="0"/>
              </a:rPr>
              <a:t>.  Toronto: Kids Can</a:t>
            </a:r>
          </a:p>
          <a:p>
            <a:r>
              <a:rPr lang="en-US" dirty="0" smtClean="0">
                <a:latin typeface="Comic Sans MS" pitchFamily="66" charset="0"/>
              </a:rPr>
              <a:t>     Press</a:t>
            </a:r>
          </a:p>
          <a:p>
            <a:endParaRPr lang="en-US" dirty="0" smtClean="0">
              <a:latin typeface="Comic Sans MS" pitchFamily="66" charset="0"/>
            </a:endParaRPr>
          </a:p>
          <a:p>
            <a:r>
              <a:rPr lang="en-US" dirty="0" smtClean="0">
                <a:latin typeface="Comic Sans MS" pitchFamily="66" charset="0"/>
              </a:rPr>
              <a:t>Kids Can Press.  (</a:t>
            </a:r>
            <a:r>
              <a:rPr lang="en-US" dirty="0" err="1" smtClean="0">
                <a:latin typeface="Comic Sans MS" pitchFamily="66" charset="0"/>
              </a:rPr>
              <a:t>n.d</a:t>
            </a:r>
            <a:r>
              <a:rPr lang="en-US" dirty="0" smtClean="0">
                <a:latin typeface="Comic Sans MS" pitchFamily="66" charset="0"/>
              </a:rPr>
              <a:t>.) </a:t>
            </a:r>
            <a:r>
              <a:rPr lang="en-US" i="1" dirty="0" smtClean="0">
                <a:latin typeface="Comic Sans MS" pitchFamily="66" charset="0"/>
              </a:rPr>
              <a:t>Kim </a:t>
            </a:r>
            <a:r>
              <a:rPr lang="en-US" i="1" dirty="0" err="1" smtClean="0">
                <a:latin typeface="Comic Sans MS" pitchFamily="66" charset="0"/>
              </a:rPr>
              <a:t>Fernandes</a:t>
            </a:r>
            <a:r>
              <a:rPr lang="en-US" i="1" dirty="0" smtClean="0">
                <a:latin typeface="Comic Sans MS" pitchFamily="66" charset="0"/>
              </a:rPr>
              <a:t>, illustrator</a:t>
            </a:r>
            <a:r>
              <a:rPr lang="en-US" dirty="0" smtClean="0">
                <a:latin typeface="Comic Sans MS" pitchFamily="66" charset="0"/>
              </a:rPr>
              <a:t>. </a:t>
            </a:r>
          </a:p>
          <a:p>
            <a:r>
              <a:rPr lang="en-US" dirty="0" smtClean="0">
                <a:latin typeface="Comic Sans MS" pitchFamily="66" charset="0"/>
              </a:rPr>
              <a:t>     Retrieved March 23, 2010 from</a:t>
            </a:r>
          </a:p>
          <a:p>
            <a:r>
              <a:rPr lang="en-US" dirty="0" smtClean="0">
                <a:latin typeface="Comic Sans MS" pitchFamily="66" charset="0"/>
              </a:rPr>
              <a:t>     http://www.kidscanpress.com/US/CreatorDetails.aspx?cd=65 </a:t>
            </a:r>
          </a:p>
          <a:p>
            <a:endParaRPr lang="en-US" dirty="0" smtClean="0">
              <a:latin typeface="Comic Sans MS" pitchFamily="66" charset="0"/>
            </a:endParaRPr>
          </a:p>
          <a:p>
            <a:r>
              <a:rPr lang="en-US" dirty="0" smtClean="0">
                <a:latin typeface="Comic Sans MS" pitchFamily="66" charset="0"/>
              </a:rPr>
              <a:t>Kim </a:t>
            </a:r>
            <a:r>
              <a:rPr lang="en-US" dirty="0" err="1" smtClean="0">
                <a:latin typeface="Comic Sans MS" pitchFamily="66" charset="0"/>
              </a:rPr>
              <a:t>Fernandes</a:t>
            </a:r>
            <a:r>
              <a:rPr lang="en-US" dirty="0" smtClean="0">
                <a:latin typeface="Comic Sans MS" pitchFamily="66" charset="0"/>
              </a:rPr>
              <a:t> (2010). </a:t>
            </a:r>
            <a:r>
              <a:rPr lang="en-US" i="1" dirty="0" smtClean="0">
                <a:latin typeface="Comic Sans MS" pitchFamily="66" charset="0"/>
              </a:rPr>
              <a:t>Biography resource center</a:t>
            </a:r>
            <a:r>
              <a:rPr lang="en-US" dirty="0" smtClean="0">
                <a:latin typeface="Comic Sans MS" pitchFamily="66" charset="0"/>
              </a:rPr>
              <a:t>. </a:t>
            </a:r>
          </a:p>
          <a:p>
            <a:r>
              <a:rPr lang="en-US" dirty="0" smtClean="0">
                <a:latin typeface="Comic Sans MS" pitchFamily="66" charset="0"/>
              </a:rPr>
              <a:t>     Farmington Hills, MI: Gale</a:t>
            </a:r>
          </a:p>
          <a:p>
            <a:endParaRPr lang="en-US" dirty="0" smtClean="0">
              <a:latin typeface="Comic Sans MS" pitchFamily="66" charset="0"/>
            </a:endParaRPr>
          </a:p>
          <a:p>
            <a:r>
              <a:rPr lang="en-US" dirty="0" smtClean="0">
                <a:latin typeface="Comic Sans MS" pitchFamily="66" charset="0"/>
              </a:rPr>
              <a:t>Muldoon, K. (1997, March 22).  A hair-raising tale in clay. </a:t>
            </a:r>
          </a:p>
          <a:p>
            <a:r>
              <a:rPr lang="en-US" i="1" dirty="0" smtClean="0">
                <a:latin typeface="Comic Sans MS" pitchFamily="66" charset="0"/>
              </a:rPr>
              <a:t>     Toronto Star</a:t>
            </a:r>
            <a:r>
              <a:rPr lang="en-US" dirty="0" smtClean="0">
                <a:latin typeface="Comic Sans MS" pitchFamily="66" charset="0"/>
              </a:rPr>
              <a:t>, p. k23</a:t>
            </a:r>
            <a:endParaRPr lang="en-US" dirty="0">
              <a:latin typeface="Comic Sans MS" pitchFamily="66" charset="0"/>
            </a:endParaRPr>
          </a:p>
        </p:txBody>
      </p:sp>
      <p:sp>
        <p:nvSpPr>
          <p:cNvPr id="7" name="TextBox 6"/>
          <p:cNvSpPr txBox="1"/>
          <p:nvPr/>
        </p:nvSpPr>
        <p:spPr>
          <a:xfrm>
            <a:off x="990600" y="1219200"/>
            <a:ext cx="7086600" cy="2585323"/>
          </a:xfrm>
          <a:prstGeom prst="rect">
            <a:avLst/>
          </a:prstGeom>
          <a:noFill/>
        </p:spPr>
        <p:txBody>
          <a:bodyPr wrap="square" rtlCol="0">
            <a:spAutoFit/>
          </a:bodyPr>
          <a:lstStyle/>
          <a:p>
            <a:pPr algn="ctr"/>
            <a:r>
              <a:rPr lang="en-US" dirty="0" smtClean="0">
                <a:latin typeface="Comic Sans MS" pitchFamily="66" charset="0"/>
              </a:rPr>
              <a:t>Opening Slide</a:t>
            </a:r>
          </a:p>
          <a:p>
            <a:pPr algn="ctr"/>
            <a:endParaRPr lang="en-US" dirty="0" smtClean="0">
              <a:latin typeface="Comic Sans MS" pitchFamily="66" charset="0"/>
            </a:endParaRPr>
          </a:p>
          <a:p>
            <a:r>
              <a:rPr lang="en-US" dirty="0" err="1" smtClean="0">
                <a:latin typeface="Comic Sans MS" pitchFamily="66" charset="0"/>
              </a:rPr>
              <a:t>Aymeric</a:t>
            </a:r>
            <a:r>
              <a:rPr lang="en-US" dirty="0" smtClean="0">
                <a:latin typeface="Comic Sans MS" pitchFamily="66" charset="0"/>
              </a:rPr>
              <a:t>.  (2010).  Sans </a:t>
            </a:r>
            <a:r>
              <a:rPr lang="en-US" dirty="0" err="1" smtClean="0">
                <a:latin typeface="Comic Sans MS" pitchFamily="66" charset="0"/>
              </a:rPr>
              <a:t>Toi</a:t>
            </a:r>
            <a:r>
              <a:rPr lang="en-US" dirty="0" smtClean="0">
                <a:latin typeface="Comic Sans MS" pitchFamily="66" charset="0"/>
              </a:rPr>
              <a:t>.  On </a:t>
            </a:r>
            <a:r>
              <a:rPr lang="en-US" i="1" dirty="0" smtClean="0">
                <a:latin typeface="Comic Sans MS" pitchFamily="66" charset="0"/>
              </a:rPr>
              <a:t>Once upon a time</a:t>
            </a:r>
            <a:r>
              <a:rPr lang="en-US" dirty="0" smtClean="0">
                <a:latin typeface="Comic Sans MS" pitchFamily="66" charset="0"/>
              </a:rPr>
              <a:t>.  (MP3). </a:t>
            </a:r>
          </a:p>
          <a:p>
            <a:r>
              <a:rPr lang="en-US" dirty="0" smtClean="0">
                <a:latin typeface="Comic Sans MS" pitchFamily="66" charset="0"/>
              </a:rPr>
              <a:t>     Luxembourg: </a:t>
            </a:r>
            <a:r>
              <a:rPr lang="en-US" dirty="0" err="1" smtClean="0">
                <a:latin typeface="Comic Sans MS" pitchFamily="66" charset="0"/>
              </a:rPr>
              <a:t>Jamendo</a:t>
            </a:r>
            <a:r>
              <a:rPr lang="en-US" dirty="0" smtClean="0">
                <a:latin typeface="Comic Sans MS" pitchFamily="66" charset="0"/>
              </a:rPr>
              <a:t>.</a:t>
            </a:r>
          </a:p>
          <a:p>
            <a:endParaRPr lang="en-US" dirty="0" smtClean="0">
              <a:latin typeface="Comic Sans MS" pitchFamily="66" charset="0"/>
            </a:endParaRPr>
          </a:p>
          <a:p>
            <a:pPr algn="ctr"/>
            <a:r>
              <a:rPr lang="en-US" dirty="0" smtClean="0">
                <a:latin typeface="Comic Sans MS" pitchFamily="66" charset="0"/>
              </a:rPr>
              <a:t>Closing Slides</a:t>
            </a:r>
          </a:p>
          <a:p>
            <a:endParaRPr lang="en-US" dirty="0" smtClean="0">
              <a:latin typeface="Comic Sans MS" pitchFamily="66" charset="0"/>
            </a:endParaRPr>
          </a:p>
          <a:p>
            <a:r>
              <a:rPr lang="en-US" dirty="0" smtClean="0">
                <a:latin typeface="Comic Sans MS" pitchFamily="66" charset="0"/>
              </a:rPr>
              <a:t>Nobody </a:t>
            </a:r>
            <a:r>
              <a:rPr lang="en-US" dirty="0" err="1" smtClean="0">
                <a:latin typeface="Comic Sans MS" pitchFamily="66" charset="0"/>
              </a:rPr>
              <a:t>Here.</a:t>
            </a:r>
            <a:r>
              <a:rPr lang="en-US" dirty="0" smtClean="0">
                <a:latin typeface="Comic Sans MS" pitchFamily="66" charset="0"/>
              </a:rPr>
              <a:t>  (2008). Piano Jams.  On </a:t>
            </a:r>
            <a:r>
              <a:rPr lang="en-US" i="1" dirty="0" smtClean="0">
                <a:latin typeface="Comic Sans MS" pitchFamily="66" charset="0"/>
              </a:rPr>
              <a:t>Piano jams</a:t>
            </a:r>
            <a:r>
              <a:rPr lang="en-US" dirty="0" smtClean="0">
                <a:latin typeface="Comic Sans MS" pitchFamily="66" charset="0"/>
              </a:rPr>
              <a:t>.  (MP3). </a:t>
            </a:r>
          </a:p>
          <a:p>
            <a:r>
              <a:rPr lang="en-US" dirty="0" smtClean="0">
                <a:latin typeface="Comic Sans MS" pitchFamily="66" charset="0"/>
              </a:rPr>
              <a:t>     Luxembourg: </a:t>
            </a:r>
            <a:r>
              <a:rPr lang="en-US" dirty="0" err="1" smtClean="0">
                <a:latin typeface="Comic Sans MS" pitchFamily="66" charset="0"/>
              </a:rPr>
              <a:t>Jamendo</a:t>
            </a:r>
            <a:r>
              <a:rPr lang="en-US" dirty="0" smtClean="0">
                <a:latin typeface="Comic Sans MS" pitchFamily="66" charset="0"/>
              </a:rPr>
              <a:t>.</a:t>
            </a:r>
          </a:p>
        </p:txBody>
      </p:sp>
    </p:spTree>
  </p:cSld>
  <p:clrMapOvr>
    <a:masterClrMapping/>
  </p:clrMapOvr>
  <p:transition spd="med" advTm="28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20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200"/>
                                        <p:tgtEl>
                                          <p:spTgt spid="3"/>
                                        </p:tgtEl>
                                        <p:attrNameLst>
                                          <p:attrName>fillcolor</p:attrName>
                                        </p:attrNameLst>
                                      </p:cBhvr>
                                      <p:tavLst>
                                        <p:tav tm="0">
                                          <p:val>
                                            <p:clrVal>
                                              <a:schemeClr val="accent2"/>
                                            </p:clrVal>
                                          </p:val>
                                        </p:tav>
                                        <p:tav tm="50000">
                                          <p:val>
                                            <p:clrVal>
                                              <a:schemeClr val="hlink"/>
                                            </p:clrVal>
                                          </p:val>
                                        </p:tav>
                                      </p:tavLst>
                                    </p:anim>
                                    <p:set>
                                      <p:cBhvr>
                                        <p:cTn id="9" dur="200"/>
                                        <p:tgtEl>
                                          <p:spTgt spid="3"/>
                                        </p:tgtEl>
                                        <p:attrNameLst>
                                          <p:attrName>fill.type</p:attrName>
                                        </p:attrNameLst>
                                      </p:cBhvr>
                                      <p:to>
                                        <p:strVal val="solid"/>
                                      </p:to>
                                    </p:set>
                                  </p:childTnLst>
                                </p:cTn>
                              </p:par>
                            </p:childTnLst>
                          </p:cTn>
                        </p:par>
                        <p:par>
                          <p:cTn id="10" fill="hold">
                            <p:stCondLst>
                              <p:cond delay="1100"/>
                            </p:stCondLst>
                            <p:childTnLst>
                              <p:par>
                                <p:cTn id="11" presetID="1" presetClass="mediacall" presetSubtype="0" fill="hold" nodeType="afterEffect">
                                  <p:stCondLst>
                                    <p:cond delay="0"/>
                                  </p:stCondLst>
                                  <p:childTnLst>
                                    <p:cmd type="call" cmd="playFrom(0.0)">
                                      <p:cBhvr>
                                        <p:cTn id="12" dur="1" fill="hold"/>
                                        <p:tgtEl>
                                          <p:spTgt spid="2"/>
                                        </p:tgtEl>
                                      </p:cBhvr>
                                    </p:cmd>
                                  </p:childTnLst>
                                </p:cTn>
                              </p:par>
                              <p:par>
                                <p:cTn id="13" presetID="10" presetClass="entr" presetSubtype="0" fill="hold" grpId="0" nodeType="withEffect">
                                  <p:stCondLst>
                                    <p:cond delay="200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par>
                                <p:cTn id="16" presetID="10" presetClass="exit" presetSubtype="0" fill="hold" grpId="1" nodeType="withEffect">
                                  <p:stCondLst>
                                    <p:cond delay="8000"/>
                                  </p:stCondLst>
                                  <p:childTnLst>
                                    <p:animEffect transition="out" filter="fade">
                                      <p:cBhvr>
                                        <p:cTn id="17" dur="2000"/>
                                        <p:tgtEl>
                                          <p:spTgt spid="4"/>
                                        </p:tgtEl>
                                      </p:cBhvr>
                                    </p:animEffect>
                                    <p:set>
                                      <p:cBhvr>
                                        <p:cTn id="18" dur="1" fill="hold">
                                          <p:stCondLst>
                                            <p:cond delay="1999"/>
                                          </p:stCondLst>
                                        </p:cTn>
                                        <p:tgtEl>
                                          <p:spTgt spid="4"/>
                                        </p:tgtEl>
                                        <p:attrNameLst>
                                          <p:attrName>style.visibility</p:attrName>
                                        </p:attrNameLst>
                                      </p:cBhvr>
                                      <p:to>
                                        <p:strVal val="hidden"/>
                                      </p:to>
                                    </p:set>
                                  </p:childTnLst>
                                </p:cTn>
                              </p:par>
                              <p:par>
                                <p:cTn id="19" presetID="10" presetClass="entr" presetSubtype="0" fill="hold" grpId="0" nodeType="withEffect">
                                  <p:stCondLst>
                                    <p:cond delay="100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par>
                                <p:cTn id="22" presetID="10" presetClass="exit" presetSubtype="0" fill="hold" grpId="1" nodeType="withEffect">
                                  <p:stCondLst>
                                    <p:cond delay="17000"/>
                                  </p:stCondLst>
                                  <p:childTnLst>
                                    <p:animEffect transition="out" filter="fade">
                                      <p:cBhvr>
                                        <p:cTn id="23" dur="2000"/>
                                        <p:tgtEl>
                                          <p:spTgt spid="6"/>
                                        </p:tgtEl>
                                      </p:cBhvr>
                                    </p:animEffect>
                                    <p:set>
                                      <p:cBhvr>
                                        <p:cTn id="24" dur="1" fill="hold">
                                          <p:stCondLst>
                                            <p:cond delay="1999"/>
                                          </p:stCondLst>
                                        </p:cTn>
                                        <p:tgtEl>
                                          <p:spTgt spid="6"/>
                                        </p:tgtEl>
                                        <p:attrNameLst>
                                          <p:attrName>style.visibility</p:attrName>
                                        </p:attrNameLst>
                                      </p:cBhvr>
                                      <p:to>
                                        <p:strVal val="hidden"/>
                                      </p:to>
                                    </p:set>
                                  </p:childTnLst>
                                </p:cTn>
                              </p:par>
                              <p:par>
                                <p:cTn id="25" presetID="10" presetClass="entr" presetSubtype="0" fill="hold" grpId="0" nodeType="withEffect">
                                  <p:stCondLst>
                                    <p:cond delay="190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2000"/>
                                        <p:tgtEl>
                                          <p:spTgt spid="7"/>
                                        </p:tgtEl>
                                      </p:cBhvr>
                                    </p:animEffect>
                                  </p:childTnLst>
                                </p:cTn>
                              </p:par>
                              <p:par>
                                <p:cTn id="28" presetID="10" presetClass="exit" presetSubtype="0" fill="hold" grpId="1" nodeType="withEffect">
                                  <p:stCondLst>
                                    <p:cond delay="24000"/>
                                  </p:stCondLst>
                                  <p:childTnLst>
                                    <p:animEffect transition="out" filter="fade">
                                      <p:cBhvr>
                                        <p:cTn id="29" dur="2000"/>
                                        <p:tgtEl>
                                          <p:spTgt spid="7"/>
                                        </p:tgtEl>
                                      </p:cBhvr>
                                    </p:animEffect>
                                    <p:set>
                                      <p:cBhvr>
                                        <p:cTn id="30"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numSld="2" showWhenStopped="0">
                <p:cTn id="31" fill="hold" display="0">
                  <p:stCondLst>
                    <p:cond delay="indefinite"/>
                  </p:stCondLst>
                  <p:endCondLst>
                    <p:cond evt="onPrev" delay="0">
                      <p:tgtEl>
                        <p:sldTgt/>
                      </p:tgtEl>
                    </p:cond>
                    <p:cond evt="onStopAudio" delay="0">
                      <p:tgtEl>
                        <p:sldTgt/>
                      </p:tgtEl>
                    </p:cond>
                  </p:endCondLst>
                </p:cTn>
                <p:tgtEl>
                  <p:spTgt spid="2"/>
                </p:tgtEl>
              </p:cMediaNode>
            </p:audio>
          </p:childTnLst>
        </p:cTn>
      </p:par>
    </p:tnLst>
    <p:bldLst>
      <p:bldP spid="3" grpId="0"/>
      <p:bldP spid="4" grpId="0"/>
      <p:bldP spid="4" grpId="1"/>
      <p:bldP spid="6" grpId="0"/>
      <p:bldP spid="6" grpId="1"/>
      <p:bldP spid="7" grpId="0"/>
      <p:bldP spid="7" grpId="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622</TotalTime>
  <Words>1591</Words>
  <Application>Microsoft Office PowerPoint</Application>
  <PresentationFormat>On-screen Show (4:3)</PresentationFormat>
  <Paragraphs>119</Paragraphs>
  <Slides>10</Slides>
  <Notes>10</Notes>
  <HiddenSlides>0</HiddenSlides>
  <MMClips>9</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Heather</cp:lastModifiedBy>
  <cp:revision>81</cp:revision>
  <dcterms:created xsi:type="dcterms:W3CDTF">2010-03-09T01:50:31Z</dcterms:created>
  <dcterms:modified xsi:type="dcterms:W3CDTF">2010-03-21T06:59:23Z</dcterms:modified>
</cp:coreProperties>
</file>